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486" r:id="rId3"/>
    <p:sldId id="586" r:id="rId4"/>
    <p:sldId id="655" r:id="rId5"/>
    <p:sldId id="587" r:id="rId6"/>
    <p:sldId id="588" r:id="rId7"/>
    <p:sldId id="589" r:id="rId8"/>
    <p:sldId id="590" r:id="rId9"/>
    <p:sldId id="591" r:id="rId10"/>
    <p:sldId id="594" r:id="rId11"/>
    <p:sldId id="595" r:id="rId12"/>
    <p:sldId id="596" r:id="rId13"/>
    <p:sldId id="597" r:id="rId14"/>
    <p:sldId id="598" r:id="rId15"/>
    <p:sldId id="599" r:id="rId16"/>
    <p:sldId id="600" r:id="rId17"/>
    <p:sldId id="601" r:id="rId18"/>
    <p:sldId id="602" r:id="rId19"/>
    <p:sldId id="603" r:id="rId20"/>
    <p:sldId id="607" r:id="rId21"/>
    <p:sldId id="604" r:id="rId22"/>
    <p:sldId id="605" r:id="rId23"/>
    <p:sldId id="606" r:id="rId24"/>
    <p:sldId id="608" r:id="rId25"/>
    <p:sldId id="609" r:id="rId26"/>
    <p:sldId id="610" r:id="rId27"/>
    <p:sldId id="611" r:id="rId28"/>
    <p:sldId id="612" r:id="rId29"/>
    <p:sldId id="613" r:id="rId30"/>
    <p:sldId id="615" r:id="rId31"/>
    <p:sldId id="614" r:id="rId32"/>
    <p:sldId id="616" r:id="rId33"/>
    <p:sldId id="628" r:id="rId34"/>
    <p:sldId id="629" r:id="rId35"/>
    <p:sldId id="630" r:id="rId36"/>
    <p:sldId id="631" r:id="rId37"/>
    <p:sldId id="653" r:id="rId38"/>
    <p:sldId id="654" r:id="rId39"/>
    <p:sldId id="652" r:id="rId40"/>
    <p:sldId id="278" r:id="rId41"/>
    <p:sldId id="277" r:id="rId42"/>
    <p:sldId id="644" r:id="rId43"/>
    <p:sldId id="645" r:id="rId44"/>
    <p:sldId id="646" r:id="rId45"/>
    <p:sldId id="647" r:id="rId46"/>
    <p:sldId id="44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aliia Bielov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EFF"/>
    <a:srgbClr val="FF4E28"/>
    <a:srgbClr val="FF9794"/>
    <a:srgbClr val="7AC4FF"/>
    <a:srgbClr val="FFBC13"/>
    <a:srgbClr val="D3EE8A"/>
    <a:srgbClr val="D9A8C3"/>
    <a:srgbClr val="FF4B4B"/>
    <a:srgbClr val="29D5CF"/>
    <a:srgbClr val="3CB6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03"/>
    <p:restoredTop sz="87084"/>
  </p:normalViewPr>
  <p:slideViewPr>
    <p:cSldViewPr snapToGrid="0" snapToObjects="1" showGuides="1">
      <p:cViewPr varScale="1">
        <p:scale>
          <a:sx n="109" d="100"/>
          <a:sy n="109" d="100"/>
        </p:scale>
        <p:origin x="4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E2DB-DFE7-8042-A17B-950DAD0C4565}" type="datetimeFigureOut">
              <a:rPr lang="en-US" smtClean="0"/>
              <a:t>10/15/20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9F49A-9140-1E48-A01F-36CFD0A79B79}" type="slidenum">
              <a:rPr lang="en-US" smtClean="0"/>
              <a:t>‹#›</a:t>
            </a:fld>
            <a:endParaRPr lang="en-US"/>
          </a:p>
        </p:txBody>
      </p:sp>
    </p:spTree>
    <p:extLst>
      <p:ext uri="{BB962C8B-B14F-4D97-AF65-F5344CB8AC3E}">
        <p14:creationId xmlns:p14="http://schemas.microsoft.com/office/powerpoint/2010/main" val="112078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9F49A-9140-1E48-A01F-36CFD0A79B79}" type="slidenum">
              <a:rPr lang="en-US" smtClean="0"/>
              <a:t>1</a:t>
            </a:fld>
            <a:endParaRPr lang="en-US"/>
          </a:p>
        </p:txBody>
      </p:sp>
    </p:spTree>
    <p:extLst>
      <p:ext uri="{BB962C8B-B14F-4D97-AF65-F5344CB8AC3E}">
        <p14:creationId xmlns:p14="http://schemas.microsoft.com/office/powerpoint/2010/main" val="932171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12</a:t>
            </a:fld>
            <a:endParaRPr lang="en-US"/>
          </a:p>
        </p:txBody>
      </p:sp>
    </p:spTree>
    <p:extLst>
      <p:ext uri="{BB962C8B-B14F-4D97-AF65-F5344CB8AC3E}">
        <p14:creationId xmlns:p14="http://schemas.microsoft.com/office/powerpoint/2010/main" val="303145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13</a:t>
            </a:fld>
            <a:endParaRPr lang="en-US"/>
          </a:p>
        </p:txBody>
      </p:sp>
    </p:spTree>
    <p:extLst>
      <p:ext uri="{BB962C8B-B14F-4D97-AF65-F5344CB8AC3E}">
        <p14:creationId xmlns:p14="http://schemas.microsoft.com/office/powerpoint/2010/main" val="696007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14</a:t>
            </a:fld>
            <a:endParaRPr lang="en-US"/>
          </a:p>
        </p:txBody>
      </p:sp>
    </p:spTree>
    <p:extLst>
      <p:ext uri="{BB962C8B-B14F-4D97-AF65-F5344CB8AC3E}">
        <p14:creationId xmlns:p14="http://schemas.microsoft.com/office/powerpoint/2010/main" val="720198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15</a:t>
            </a:fld>
            <a:endParaRPr lang="en-US"/>
          </a:p>
        </p:txBody>
      </p:sp>
    </p:spTree>
    <p:extLst>
      <p:ext uri="{BB962C8B-B14F-4D97-AF65-F5344CB8AC3E}">
        <p14:creationId xmlns:p14="http://schemas.microsoft.com/office/powerpoint/2010/main" val="17806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16</a:t>
            </a:fld>
            <a:endParaRPr lang="en-US"/>
          </a:p>
        </p:txBody>
      </p:sp>
    </p:spTree>
    <p:extLst>
      <p:ext uri="{BB962C8B-B14F-4D97-AF65-F5344CB8AC3E}">
        <p14:creationId xmlns:p14="http://schemas.microsoft.com/office/powerpoint/2010/main" val="1993869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17</a:t>
            </a:fld>
            <a:endParaRPr lang="en-US"/>
          </a:p>
        </p:txBody>
      </p:sp>
    </p:spTree>
    <p:extLst>
      <p:ext uri="{BB962C8B-B14F-4D97-AF65-F5344CB8AC3E}">
        <p14:creationId xmlns:p14="http://schemas.microsoft.com/office/powerpoint/2010/main" val="660680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18</a:t>
            </a:fld>
            <a:endParaRPr lang="en-US"/>
          </a:p>
        </p:txBody>
      </p:sp>
    </p:spTree>
    <p:extLst>
      <p:ext uri="{BB962C8B-B14F-4D97-AF65-F5344CB8AC3E}">
        <p14:creationId xmlns:p14="http://schemas.microsoft.com/office/powerpoint/2010/main" val="1128142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19</a:t>
            </a:fld>
            <a:endParaRPr lang="en-US"/>
          </a:p>
        </p:txBody>
      </p:sp>
    </p:spTree>
    <p:extLst>
      <p:ext uri="{BB962C8B-B14F-4D97-AF65-F5344CB8AC3E}">
        <p14:creationId xmlns:p14="http://schemas.microsoft.com/office/powerpoint/2010/main" val="1597180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20</a:t>
            </a:fld>
            <a:endParaRPr lang="en-US"/>
          </a:p>
        </p:txBody>
      </p:sp>
    </p:spTree>
    <p:extLst>
      <p:ext uri="{BB962C8B-B14F-4D97-AF65-F5344CB8AC3E}">
        <p14:creationId xmlns:p14="http://schemas.microsoft.com/office/powerpoint/2010/main" val="1998263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21</a:t>
            </a:fld>
            <a:endParaRPr lang="en-US"/>
          </a:p>
        </p:txBody>
      </p:sp>
    </p:spTree>
    <p:extLst>
      <p:ext uri="{BB962C8B-B14F-4D97-AF65-F5344CB8AC3E}">
        <p14:creationId xmlns:p14="http://schemas.microsoft.com/office/powerpoint/2010/main" val="1151810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3</a:t>
            </a:fld>
            <a:endParaRPr lang="en-US"/>
          </a:p>
        </p:txBody>
      </p:sp>
    </p:spTree>
    <p:extLst>
      <p:ext uri="{BB962C8B-B14F-4D97-AF65-F5344CB8AC3E}">
        <p14:creationId xmlns:p14="http://schemas.microsoft.com/office/powerpoint/2010/main" val="416699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22</a:t>
            </a:fld>
            <a:endParaRPr lang="en-US"/>
          </a:p>
        </p:txBody>
      </p:sp>
    </p:spTree>
    <p:extLst>
      <p:ext uri="{BB962C8B-B14F-4D97-AF65-F5344CB8AC3E}">
        <p14:creationId xmlns:p14="http://schemas.microsoft.com/office/powerpoint/2010/main" val="1121658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23</a:t>
            </a:fld>
            <a:endParaRPr lang="en-US"/>
          </a:p>
        </p:txBody>
      </p:sp>
    </p:spTree>
    <p:extLst>
      <p:ext uri="{BB962C8B-B14F-4D97-AF65-F5344CB8AC3E}">
        <p14:creationId xmlns:p14="http://schemas.microsoft.com/office/powerpoint/2010/main" val="227420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24</a:t>
            </a:fld>
            <a:endParaRPr lang="en-US"/>
          </a:p>
        </p:txBody>
      </p:sp>
    </p:spTree>
    <p:extLst>
      <p:ext uri="{BB962C8B-B14F-4D97-AF65-F5344CB8AC3E}">
        <p14:creationId xmlns:p14="http://schemas.microsoft.com/office/powerpoint/2010/main" val="183566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25</a:t>
            </a:fld>
            <a:endParaRPr lang="en-US"/>
          </a:p>
        </p:txBody>
      </p:sp>
    </p:spTree>
    <p:extLst>
      <p:ext uri="{BB962C8B-B14F-4D97-AF65-F5344CB8AC3E}">
        <p14:creationId xmlns:p14="http://schemas.microsoft.com/office/powerpoint/2010/main" val="1734225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26</a:t>
            </a:fld>
            <a:endParaRPr lang="en-US"/>
          </a:p>
        </p:txBody>
      </p:sp>
    </p:spTree>
    <p:extLst>
      <p:ext uri="{BB962C8B-B14F-4D97-AF65-F5344CB8AC3E}">
        <p14:creationId xmlns:p14="http://schemas.microsoft.com/office/powerpoint/2010/main" val="2037790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27</a:t>
            </a:fld>
            <a:endParaRPr lang="en-US"/>
          </a:p>
        </p:txBody>
      </p:sp>
    </p:spTree>
    <p:extLst>
      <p:ext uri="{BB962C8B-B14F-4D97-AF65-F5344CB8AC3E}">
        <p14:creationId xmlns:p14="http://schemas.microsoft.com/office/powerpoint/2010/main" val="592380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28</a:t>
            </a:fld>
            <a:endParaRPr lang="en-US"/>
          </a:p>
        </p:txBody>
      </p:sp>
    </p:spTree>
    <p:extLst>
      <p:ext uri="{BB962C8B-B14F-4D97-AF65-F5344CB8AC3E}">
        <p14:creationId xmlns:p14="http://schemas.microsoft.com/office/powerpoint/2010/main" val="1169088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29</a:t>
            </a:fld>
            <a:endParaRPr lang="en-US"/>
          </a:p>
        </p:txBody>
      </p:sp>
    </p:spTree>
    <p:extLst>
      <p:ext uri="{BB962C8B-B14F-4D97-AF65-F5344CB8AC3E}">
        <p14:creationId xmlns:p14="http://schemas.microsoft.com/office/powerpoint/2010/main" val="1527093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30</a:t>
            </a:fld>
            <a:endParaRPr lang="en-US"/>
          </a:p>
        </p:txBody>
      </p:sp>
    </p:spTree>
    <p:extLst>
      <p:ext uri="{BB962C8B-B14F-4D97-AF65-F5344CB8AC3E}">
        <p14:creationId xmlns:p14="http://schemas.microsoft.com/office/powerpoint/2010/main" val="1782777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31</a:t>
            </a:fld>
            <a:endParaRPr lang="en-US"/>
          </a:p>
        </p:txBody>
      </p:sp>
    </p:spTree>
    <p:extLst>
      <p:ext uri="{BB962C8B-B14F-4D97-AF65-F5344CB8AC3E}">
        <p14:creationId xmlns:p14="http://schemas.microsoft.com/office/powerpoint/2010/main" val="907635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5</a:t>
            </a:fld>
            <a:endParaRPr lang="en-US"/>
          </a:p>
        </p:txBody>
      </p:sp>
    </p:spTree>
    <p:extLst>
      <p:ext uri="{BB962C8B-B14F-4D97-AF65-F5344CB8AC3E}">
        <p14:creationId xmlns:p14="http://schemas.microsoft.com/office/powerpoint/2010/main" val="1669268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32</a:t>
            </a:fld>
            <a:endParaRPr lang="en-US"/>
          </a:p>
        </p:txBody>
      </p:sp>
    </p:spTree>
    <p:extLst>
      <p:ext uri="{BB962C8B-B14F-4D97-AF65-F5344CB8AC3E}">
        <p14:creationId xmlns:p14="http://schemas.microsoft.com/office/powerpoint/2010/main" val="958918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33</a:t>
            </a:fld>
            <a:endParaRPr lang="en-US"/>
          </a:p>
        </p:txBody>
      </p:sp>
    </p:spTree>
    <p:extLst>
      <p:ext uri="{BB962C8B-B14F-4D97-AF65-F5344CB8AC3E}">
        <p14:creationId xmlns:p14="http://schemas.microsoft.com/office/powerpoint/2010/main" val="1724926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34</a:t>
            </a:fld>
            <a:endParaRPr lang="en-US"/>
          </a:p>
        </p:txBody>
      </p:sp>
    </p:spTree>
    <p:extLst>
      <p:ext uri="{BB962C8B-B14F-4D97-AF65-F5344CB8AC3E}">
        <p14:creationId xmlns:p14="http://schemas.microsoft.com/office/powerpoint/2010/main" val="1677407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35</a:t>
            </a:fld>
            <a:endParaRPr lang="en-US"/>
          </a:p>
        </p:txBody>
      </p:sp>
    </p:spTree>
    <p:extLst>
      <p:ext uri="{BB962C8B-B14F-4D97-AF65-F5344CB8AC3E}">
        <p14:creationId xmlns:p14="http://schemas.microsoft.com/office/powerpoint/2010/main" val="64998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36</a:t>
            </a:fld>
            <a:endParaRPr lang="en-US"/>
          </a:p>
        </p:txBody>
      </p:sp>
    </p:spTree>
    <p:extLst>
      <p:ext uri="{BB962C8B-B14F-4D97-AF65-F5344CB8AC3E}">
        <p14:creationId xmlns:p14="http://schemas.microsoft.com/office/powerpoint/2010/main" val="67454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6</a:t>
            </a:fld>
            <a:endParaRPr lang="en-US"/>
          </a:p>
        </p:txBody>
      </p:sp>
    </p:spTree>
    <p:extLst>
      <p:ext uri="{BB962C8B-B14F-4D97-AF65-F5344CB8AC3E}">
        <p14:creationId xmlns:p14="http://schemas.microsoft.com/office/powerpoint/2010/main" val="116804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7</a:t>
            </a:fld>
            <a:endParaRPr lang="en-US"/>
          </a:p>
        </p:txBody>
      </p:sp>
    </p:spTree>
    <p:extLst>
      <p:ext uri="{BB962C8B-B14F-4D97-AF65-F5344CB8AC3E}">
        <p14:creationId xmlns:p14="http://schemas.microsoft.com/office/powerpoint/2010/main" val="128018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8</a:t>
            </a:fld>
            <a:endParaRPr lang="en-US"/>
          </a:p>
        </p:txBody>
      </p:sp>
    </p:spTree>
    <p:extLst>
      <p:ext uri="{BB962C8B-B14F-4D97-AF65-F5344CB8AC3E}">
        <p14:creationId xmlns:p14="http://schemas.microsoft.com/office/powerpoint/2010/main" val="74010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9</a:t>
            </a:fld>
            <a:endParaRPr lang="en-US"/>
          </a:p>
        </p:txBody>
      </p:sp>
    </p:spTree>
    <p:extLst>
      <p:ext uri="{BB962C8B-B14F-4D97-AF65-F5344CB8AC3E}">
        <p14:creationId xmlns:p14="http://schemas.microsoft.com/office/powerpoint/2010/main" val="79752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10</a:t>
            </a:fld>
            <a:endParaRPr lang="en-US"/>
          </a:p>
        </p:txBody>
      </p:sp>
    </p:spTree>
    <p:extLst>
      <p:ext uri="{BB962C8B-B14F-4D97-AF65-F5344CB8AC3E}">
        <p14:creationId xmlns:p14="http://schemas.microsoft.com/office/powerpoint/2010/main" val="135233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11</a:t>
            </a:fld>
            <a:endParaRPr lang="en-US"/>
          </a:p>
        </p:txBody>
      </p:sp>
    </p:spTree>
    <p:extLst>
      <p:ext uri="{BB962C8B-B14F-4D97-AF65-F5344CB8AC3E}">
        <p14:creationId xmlns:p14="http://schemas.microsoft.com/office/powerpoint/2010/main" val="115600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C15E77-1B01-6E40-8A48-486FE257C354}" type="datetime1">
              <a:rPr lang="en-US" smtClean="0"/>
              <a:t>10/15/20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034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2774ED-69C8-5E48-BA32-12FC8524B118}" type="datetime1">
              <a:rPr lang="en-US" smtClean="0"/>
              <a:t>10/15/20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49550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C20B4E-5AF4-494B-979F-2707002B8731}" type="datetime1">
              <a:rPr lang="en-US" smtClean="0"/>
              <a:t>10/15/20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75127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6BCD72-A064-3140-BFE6-11BA2482F93D}" type="datetime1">
              <a:rPr lang="en-US" smtClean="0"/>
              <a:t>10/15/20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17653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B3E6C8-E959-6749-B5A1-D0DDF1691503}" type="datetime1">
              <a:rPr lang="en-US" smtClean="0"/>
              <a:t>10/15/20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74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ACFC6-B26B-F743-9B50-A3E13915DD1D}" type="datetime1">
              <a:rPr lang="en-US" smtClean="0"/>
              <a:t>10/15/20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58577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2F19D0-B512-7144-B4E9-49F2B6FF825F}" type="datetime1">
              <a:rPr lang="en-US" smtClean="0"/>
              <a:t>10/15/20</a:t>
            </a:fld>
            <a:endParaRPr lang="en-US"/>
          </a:p>
        </p:txBody>
      </p:sp>
      <p:sp>
        <p:nvSpPr>
          <p:cNvPr id="8" name="Footer Placeholder 7"/>
          <p:cNvSpPr>
            <a:spLocks noGrp="1"/>
          </p:cNvSpPr>
          <p:nvPr>
            <p:ph type="ftr" sz="quarter" idx="11"/>
          </p:nvPr>
        </p:nvSpPr>
        <p:spPr/>
        <p:txBody>
          <a:bodyPr/>
          <a:lstStyle/>
          <a:p>
            <a:r>
              <a:rPr lang="en-US"/>
              <a:t>CS660 - Advanced Information Assurance - UMassAmherst</a:t>
            </a:r>
          </a:p>
        </p:txBody>
      </p:sp>
      <p:sp>
        <p:nvSpPr>
          <p:cNvPr id="9" name="Slide Number Placeholder 8"/>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91591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AAD9E7-FE47-D749-BFAC-921CEA18FBE6}" type="datetime1">
              <a:rPr lang="en-US" smtClean="0"/>
              <a:t>10/15/20</a:t>
            </a:fld>
            <a:endParaRPr lang="en-US"/>
          </a:p>
        </p:txBody>
      </p:sp>
      <p:sp>
        <p:nvSpPr>
          <p:cNvPr id="4" name="Footer Placeholder 3"/>
          <p:cNvSpPr>
            <a:spLocks noGrp="1"/>
          </p:cNvSpPr>
          <p:nvPr>
            <p:ph type="ftr" sz="quarter" idx="11"/>
          </p:nvPr>
        </p:nvSpPr>
        <p:spPr/>
        <p:txBody>
          <a:bodyPr/>
          <a:lstStyle/>
          <a:p>
            <a:r>
              <a:rPr lang="en-US"/>
              <a:t>CS660 - Advanced Information Assurance - UMassAmherst</a:t>
            </a:r>
          </a:p>
        </p:txBody>
      </p:sp>
      <p:sp>
        <p:nvSpPr>
          <p:cNvPr id="5" name="Slide Number Placeholder 4"/>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810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054303-0A0F-C046-BDC0-37C5AEBDE2B8}" type="datetime1">
              <a:rPr lang="en-US" smtClean="0"/>
              <a:t>10/15/20</a:t>
            </a:fld>
            <a:endParaRPr lang="en-US"/>
          </a:p>
        </p:txBody>
      </p:sp>
      <p:sp>
        <p:nvSpPr>
          <p:cNvPr id="3" name="Footer Placeholder 2"/>
          <p:cNvSpPr>
            <a:spLocks noGrp="1"/>
          </p:cNvSpPr>
          <p:nvPr>
            <p:ph type="ftr" sz="quarter" idx="11"/>
          </p:nvPr>
        </p:nvSpPr>
        <p:spPr/>
        <p:txBody>
          <a:bodyPr/>
          <a:lstStyle/>
          <a:p>
            <a:r>
              <a:rPr lang="en-US"/>
              <a:t>CS660 - Advanced Information Assurance - UMassAmherst</a:t>
            </a:r>
          </a:p>
        </p:txBody>
      </p:sp>
      <p:sp>
        <p:nvSpPr>
          <p:cNvPr id="4" name="Slide Number Placeholder 3"/>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4901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891D6-D445-F845-A5E0-1273EAAA92DF}" type="datetime1">
              <a:rPr lang="en-US" smtClean="0"/>
              <a:t>10/15/20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57077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78EC9D-3F92-5D42-A37D-E9D934B37E65}" type="datetime1">
              <a:rPr lang="en-US" smtClean="0"/>
              <a:t>10/15/20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212192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94C63-6E6F-F34D-AAF1-81B92C201FD4}" type="datetime1">
              <a:rPr lang="en-US" smtClean="0"/>
              <a:t>10/15/20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CS660 - Advanced Information Assurance - UMassAmherst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BF5F9-4D9A-9543-85E8-59158CD2B6EB}" type="slidenum">
              <a:rPr lang="en-US" smtClean="0"/>
              <a:t>‹#›</a:t>
            </a:fld>
            <a:endParaRPr lang="en-US"/>
          </a:p>
        </p:txBody>
      </p:sp>
    </p:spTree>
    <p:extLst>
      <p:ext uri="{BB962C8B-B14F-4D97-AF65-F5344CB8AC3E}">
        <p14:creationId xmlns:p14="http://schemas.microsoft.com/office/powerpoint/2010/main" val="93013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8" Type="http://schemas.openxmlformats.org/officeDocument/2006/relationships/hyperlink" Target="https://www.hhs.gov/about/news/2020/09/23/hipaa-business-associate-pays-2.3-million-settle-breach.html" TargetMode="External"/><Relationship Id="rId3" Type="http://schemas.openxmlformats.org/officeDocument/2006/relationships/hyperlink" Target="https://www.hhs.gov/about/news/2020/03/03/health-care-provider-pays-100000-settlement-ocr-failing-implement-hipaa.html" TargetMode="External"/><Relationship Id="rId7" Type="http://schemas.openxmlformats.org/officeDocument/2006/relationships/hyperlink" Target="https://www.hhs.gov/about/news/2020/09/21/orthopedic-clinic-pays-1.5-million-to-settle-systemic-noncompliance-with-hipaa-rules.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hhs.gov/about/news/2020/09/15/ocr-settles-five-more-investigations-in-hipaa-right-of-access-initiative.html" TargetMode="External"/><Relationship Id="rId11" Type="http://schemas.openxmlformats.org/officeDocument/2006/relationships/hyperlink" Target="https://www.hhs.gov/about/news/2020/10/09/ocr-settles-ninth-investigation-hipaa-right-access-initiative.html" TargetMode="External"/><Relationship Id="rId5" Type="http://schemas.openxmlformats.org/officeDocument/2006/relationships/hyperlink" Target="https://www.hhs.gov/about/news/2020/07/27/lifespan-pays-1040000-ocr-settle-unencrypted-stolen-laptop-breach.html" TargetMode="External"/><Relationship Id="rId10" Type="http://schemas.openxmlformats.org/officeDocument/2006/relationships/hyperlink" Target="https://www.hhs.gov/about/news/2020/10/07/ocr-settles-eighth-investigation-hipaa-right-access-initiative.html" TargetMode="External"/><Relationship Id="rId4" Type="http://schemas.openxmlformats.org/officeDocument/2006/relationships/hyperlink" Target="https://www.hhs.gov/about/news/2020/07/23/small-health-care-provider-fails-to-implement-multiple-hipaa-security-rule-requirements.html" TargetMode="External"/><Relationship Id="rId9" Type="http://schemas.openxmlformats.org/officeDocument/2006/relationships/hyperlink" Target="https://www.hhs.gov/about/news/2020/09/25/health-insurer-pays-6-85-million-settle-data-breach-affecting-over-10-4-million-people.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ftc.gov/tips-advice/business-center/guidance/childrens-online-privacy-protection-rule-six-step-compliance#step6" TargetMode="External"/><Relationship Id="rId3" Type="http://schemas.openxmlformats.org/officeDocument/2006/relationships/hyperlink" Target="https://www.ftc.gov/tips-advice/business-center/guidance/childrens-online-privacy-protection-rule-six-step-compliance#step1" TargetMode="External"/><Relationship Id="rId7" Type="http://schemas.openxmlformats.org/officeDocument/2006/relationships/hyperlink" Target="https://www.ftc.gov/tips-advice/business-center/guidance/childrens-online-privacy-protection-rule-six-step-compliance#step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ftc.gov/tips-advice/business-center/guidance/childrens-online-privacy-protection-rule-six-step-compliance#step4" TargetMode="External"/><Relationship Id="rId5" Type="http://schemas.openxmlformats.org/officeDocument/2006/relationships/hyperlink" Target="https://www.ftc.gov/tips-advice/business-center/guidance/childrens-online-privacy-protection-rule-six-step-compliance#step3" TargetMode="External"/><Relationship Id="rId4" Type="http://schemas.openxmlformats.org/officeDocument/2006/relationships/hyperlink" Target="https://www.ftc.gov/tips-advice/business-center/guidance/childrens-online-privacy-protection-rule-six-step-compliance#step2"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oecdprivacy.org/#participation" TargetMode="External"/><Relationship Id="rId3" Type="http://schemas.openxmlformats.org/officeDocument/2006/relationships/hyperlink" Target="http://oecdprivacy.org/#quality" TargetMode="External"/><Relationship Id="rId7" Type="http://schemas.openxmlformats.org/officeDocument/2006/relationships/hyperlink" Target="http://oecdprivacy.org/#openness" TargetMode="External"/><Relationship Id="rId2" Type="http://schemas.openxmlformats.org/officeDocument/2006/relationships/hyperlink" Target="http://oecdprivacy.org/#collection" TargetMode="External"/><Relationship Id="rId1" Type="http://schemas.openxmlformats.org/officeDocument/2006/relationships/slideLayout" Target="../slideLayouts/slideLayout2.xml"/><Relationship Id="rId6" Type="http://schemas.openxmlformats.org/officeDocument/2006/relationships/hyperlink" Target="http://oecdprivacy.org/#safeguards" TargetMode="External"/><Relationship Id="rId5" Type="http://schemas.openxmlformats.org/officeDocument/2006/relationships/hyperlink" Target="http://oecdprivacy.org/#use" TargetMode="External"/><Relationship Id="rId10" Type="http://schemas.openxmlformats.org/officeDocument/2006/relationships/hyperlink" Target="http://oecdprivacy.org/" TargetMode="External"/><Relationship Id="rId4" Type="http://schemas.openxmlformats.org/officeDocument/2006/relationships/hyperlink" Target="http://oecdprivacy.org/#purpose" TargetMode="External"/><Relationship Id="rId9" Type="http://schemas.openxmlformats.org/officeDocument/2006/relationships/hyperlink" Target="http://oecdprivacy.org/#accountabilit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www.yumpu.com/en/document/read/40566302/an-overview-of-the-principles-established-by-the-apec-privacy-"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nist.gov/sites/default/files/documents/2019/09/09/nist_privacy_framework_preliminary_draft.pdf"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iapp.org/media/pdf/resource_center/Privacy%20by%20Design%20-%207%20Foundational%20Principles.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nc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873" y="3835741"/>
            <a:ext cx="4563920" cy="21974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7773" y="1119647"/>
            <a:ext cx="11574020" cy="1631216"/>
          </a:xfrm>
          <a:prstGeom prst="rect">
            <a:avLst/>
          </a:prstGeom>
          <a:noFill/>
        </p:spPr>
        <p:txBody>
          <a:bodyPr wrap="square" rtlCol="0">
            <a:spAutoFit/>
          </a:bodyPr>
          <a:lstStyle/>
          <a:p>
            <a:r>
              <a:rPr lang="en-US" sz="4000" b="1" dirty="0">
                <a:latin typeface="Helvetica Neue" charset="0"/>
                <a:ea typeface="Helvetica Neue" charset="0"/>
                <a:cs typeface="Helvetica Neue" charset="0"/>
              </a:rPr>
              <a:t>CSC 533: Privacy in the Digital Age (Fall 2020)</a:t>
            </a:r>
          </a:p>
          <a:p>
            <a:endParaRPr lang="en-US" sz="2000" b="1" dirty="0">
              <a:latin typeface="Helvetica Neue" charset="0"/>
              <a:ea typeface="Helvetica Neue" charset="0"/>
              <a:cs typeface="Helvetica Neue" charset="0"/>
            </a:endParaRPr>
          </a:p>
          <a:p>
            <a:r>
              <a:rPr lang="en-US" sz="4000" b="1" dirty="0">
                <a:latin typeface="Helvetica Neue" charset="0"/>
                <a:ea typeface="Helvetica Neue" charset="0"/>
                <a:cs typeface="Helvetica Neue" charset="0"/>
              </a:rPr>
              <a:t>Lecture 17: </a:t>
            </a:r>
            <a:r>
              <a:rPr lang="en-US" sz="4000" b="1" dirty="0">
                <a:latin typeface="Arial" charset="0"/>
                <a:ea typeface="Arial" charset="0"/>
                <a:cs typeface="Arial" charset="0"/>
              </a:rPr>
              <a:t>Privacy Acts and Frameworks</a:t>
            </a:r>
          </a:p>
        </p:txBody>
      </p:sp>
      <p:sp>
        <p:nvSpPr>
          <p:cNvPr id="6" name="TextBox 5"/>
          <p:cNvSpPr txBox="1"/>
          <p:nvPr/>
        </p:nvSpPr>
        <p:spPr>
          <a:xfrm>
            <a:off x="752769" y="4273761"/>
            <a:ext cx="4147751" cy="1508105"/>
          </a:xfrm>
          <a:prstGeom prst="rect">
            <a:avLst/>
          </a:prstGeom>
          <a:noFill/>
        </p:spPr>
        <p:txBody>
          <a:bodyPr wrap="square" rtlCol="0">
            <a:spAutoFit/>
          </a:bodyPr>
          <a:lstStyle/>
          <a:p>
            <a:r>
              <a:rPr lang="en-US" sz="4000" dirty="0">
                <a:latin typeface="Helvetica Neue" charset="0"/>
                <a:ea typeface="Helvetica Neue" charset="0"/>
                <a:cs typeface="Helvetica Neue" charset="0"/>
              </a:rPr>
              <a:t>Anupam Das</a:t>
            </a:r>
          </a:p>
          <a:p>
            <a:endParaRPr lang="en-US" sz="2000" dirty="0">
              <a:latin typeface="Helvetica Neue" charset="0"/>
              <a:ea typeface="Helvetica Neue" charset="0"/>
              <a:cs typeface="Helvetica Neue" charset="0"/>
            </a:endParaRPr>
          </a:p>
          <a:p>
            <a:r>
              <a:rPr lang="en-US" sz="3200" dirty="0">
                <a:latin typeface="Helvetica Neue" charset="0"/>
                <a:ea typeface="Helvetica Neue" charset="0"/>
                <a:cs typeface="Helvetica Neue" charset="0"/>
              </a:rPr>
              <a:t>Oct. 15, 2020</a:t>
            </a:r>
          </a:p>
        </p:txBody>
      </p:sp>
      <p:sp>
        <p:nvSpPr>
          <p:cNvPr id="2" name="Slide Number Placeholder 1"/>
          <p:cNvSpPr>
            <a:spLocks noGrp="1"/>
          </p:cNvSpPr>
          <p:nvPr>
            <p:ph type="sldNum" sz="quarter" idx="12"/>
          </p:nvPr>
        </p:nvSpPr>
        <p:spPr/>
        <p:txBody>
          <a:bodyPr/>
          <a:lstStyle/>
          <a:p>
            <a:fld id="{3E5BF5F9-4D9A-9543-85E8-59158CD2B6EB}" type="slidenum">
              <a:rPr lang="en-US" smtClean="0"/>
              <a:t>1</a:t>
            </a:fld>
            <a:endParaRPr lang="en-US"/>
          </a:p>
        </p:txBody>
      </p:sp>
    </p:spTree>
    <p:extLst>
      <p:ext uri="{BB962C8B-B14F-4D97-AF65-F5344CB8AC3E}">
        <p14:creationId xmlns:p14="http://schemas.microsoft.com/office/powerpoint/2010/main" val="815857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468" y="22501"/>
            <a:ext cx="10515600" cy="1325563"/>
          </a:xfrm>
        </p:spPr>
        <p:txBody>
          <a:bodyPr/>
          <a:lstStyle/>
          <a:p>
            <a:r>
              <a:rPr lang="en-GB" b="1" dirty="0">
                <a:solidFill>
                  <a:srgbClr val="FF0000"/>
                </a:solidFill>
                <a:latin typeface="Arial" charset="0"/>
                <a:ea typeface="Arial" charset="0"/>
                <a:cs typeface="Arial" charset="0"/>
              </a:rPr>
              <a:t>Good practice for security compliance</a:t>
            </a:r>
          </a:p>
        </p:txBody>
      </p:sp>
      <p:sp>
        <p:nvSpPr>
          <p:cNvPr id="5" name="Rectangle 4"/>
          <p:cNvSpPr/>
          <p:nvPr/>
        </p:nvSpPr>
        <p:spPr>
          <a:xfrm>
            <a:off x="620110" y="1371825"/>
            <a:ext cx="11125200" cy="4337341"/>
          </a:xfrm>
          <a:prstGeom prst="rect">
            <a:avLst/>
          </a:prstGeom>
        </p:spPr>
        <p:txBody>
          <a:bodyPr wrap="square">
            <a:spAutoFit/>
          </a:bodyPr>
          <a:lstStyle/>
          <a:p>
            <a:pPr marL="285750" indent="-285750">
              <a:lnSpc>
                <a:spcPct val="90000"/>
              </a:lnSpc>
              <a:spcBef>
                <a:spcPts val="0"/>
              </a:spcBef>
              <a:buFont typeface="Arial" charset="0"/>
              <a:buChar char="•"/>
            </a:pPr>
            <a:r>
              <a:rPr lang="en-US" sz="2800" dirty="0">
                <a:latin typeface="Arial" charset="0"/>
                <a:ea typeface="Arial" charset="0"/>
                <a:cs typeface="Arial" charset="0"/>
              </a:rPr>
              <a:t>Use passwords and strong ones. Don</a:t>
            </a:r>
            <a:r>
              <a:rPr lang="mr-IN" sz="2800" dirty="0">
                <a:latin typeface="Arial" charset="0"/>
                <a:ea typeface="Arial" charset="0"/>
                <a:cs typeface="Arial" charset="0"/>
              </a:rPr>
              <a:t>’</a:t>
            </a:r>
            <a:r>
              <a:rPr lang="en-US" sz="2800" dirty="0">
                <a:latin typeface="Arial" charset="0"/>
                <a:ea typeface="Arial" charset="0"/>
                <a:cs typeface="Arial" charset="0"/>
              </a:rPr>
              <a:t>t share your passwords</a:t>
            </a:r>
          </a:p>
          <a:p>
            <a:pPr marL="285750" indent="-285750">
              <a:lnSpc>
                <a:spcPct val="90000"/>
              </a:lnSpc>
              <a:spcBef>
                <a:spcPts val="0"/>
              </a:spcBef>
              <a:buFont typeface="Arial" charset="0"/>
              <a:buChar char="•"/>
            </a:pPr>
            <a:endParaRPr lang="en-US" sz="1000" dirty="0">
              <a:latin typeface="Arial" charset="0"/>
              <a:ea typeface="Arial" charset="0"/>
              <a:cs typeface="Arial" charset="0"/>
            </a:endParaRPr>
          </a:p>
          <a:p>
            <a:pPr marL="285750" indent="-285750">
              <a:lnSpc>
                <a:spcPct val="90000"/>
              </a:lnSpc>
              <a:spcBef>
                <a:spcPts val="0"/>
              </a:spcBef>
              <a:buFont typeface="Arial" charset="0"/>
              <a:buChar char="•"/>
            </a:pPr>
            <a:r>
              <a:rPr lang="en-US" sz="2800" dirty="0">
                <a:latin typeface="Arial" charset="0"/>
                <a:ea typeface="Arial" charset="0"/>
                <a:cs typeface="Arial" charset="0"/>
              </a:rPr>
              <a:t>Log off computer systems when you leave your desk</a:t>
            </a:r>
          </a:p>
          <a:p>
            <a:pPr marL="285750" indent="-285750">
              <a:lnSpc>
                <a:spcPct val="90000"/>
              </a:lnSpc>
              <a:spcBef>
                <a:spcPts val="0"/>
              </a:spcBef>
              <a:buFont typeface="Arial" charset="0"/>
              <a:buChar char="•"/>
            </a:pPr>
            <a:endParaRPr lang="en-US" sz="1050" dirty="0">
              <a:latin typeface="Arial" charset="0"/>
              <a:ea typeface="Arial" charset="0"/>
              <a:cs typeface="Arial" charset="0"/>
            </a:endParaRPr>
          </a:p>
          <a:p>
            <a:pPr marL="285750" indent="-285750">
              <a:lnSpc>
                <a:spcPct val="90000"/>
              </a:lnSpc>
              <a:spcBef>
                <a:spcPts val="0"/>
              </a:spcBef>
              <a:buFont typeface="Arial" charset="0"/>
              <a:buChar char="•"/>
            </a:pPr>
            <a:r>
              <a:rPr lang="en-US" sz="2800" dirty="0">
                <a:latin typeface="Arial" charset="0"/>
                <a:ea typeface="Arial" charset="0"/>
                <a:cs typeface="Arial" charset="0"/>
              </a:rPr>
              <a:t>Turn monitors so that they are not visible to others</a:t>
            </a:r>
          </a:p>
          <a:p>
            <a:pPr marL="285750" indent="-285750">
              <a:lnSpc>
                <a:spcPct val="90000"/>
              </a:lnSpc>
              <a:spcBef>
                <a:spcPts val="0"/>
              </a:spcBef>
              <a:buFont typeface="Arial" charset="0"/>
              <a:buChar char="•"/>
            </a:pPr>
            <a:endParaRPr lang="en-US" sz="900" dirty="0">
              <a:latin typeface="Arial" charset="0"/>
              <a:ea typeface="Arial" charset="0"/>
              <a:cs typeface="Arial" charset="0"/>
            </a:endParaRPr>
          </a:p>
          <a:p>
            <a:pPr marL="285750" indent="-285750">
              <a:lnSpc>
                <a:spcPct val="90000"/>
              </a:lnSpc>
              <a:spcBef>
                <a:spcPts val="0"/>
              </a:spcBef>
              <a:buFont typeface="Arial" charset="0"/>
              <a:buChar char="•"/>
            </a:pPr>
            <a:r>
              <a:rPr lang="en-US" sz="2800" dirty="0">
                <a:latin typeface="Arial" charset="0"/>
                <a:ea typeface="Arial" charset="0"/>
                <a:cs typeface="Arial" charset="0"/>
              </a:rPr>
              <a:t>Dispose of disks and CDs properly (Contact the IT Dept. for disposal assistance)</a:t>
            </a:r>
          </a:p>
          <a:p>
            <a:pPr marL="285750" indent="-285750">
              <a:lnSpc>
                <a:spcPct val="90000"/>
              </a:lnSpc>
              <a:spcBef>
                <a:spcPts val="0"/>
              </a:spcBef>
              <a:buFont typeface="Arial" charset="0"/>
              <a:buChar char="•"/>
            </a:pPr>
            <a:endParaRPr lang="en-US" sz="600" dirty="0">
              <a:latin typeface="Arial" charset="0"/>
              <a:ea typeface="Arial" charset="0"/>
              <a:cs typeface="Arial" charset="0"/>
            </a:endParaRPr>
          </a:p>
          <a:p>
            <a:pPr marL="285750" indent="-285750">
              <a:lnSpc>
                <a:spcPct val="90000"/>
              </a:lnSpc>
              <a:spcBef>
                <a:spcPts val="0"/>
              </a:spcBef>
              <a:buFont typeface="Arial" charset="0"/>
              <a:buChar char="•"/>
            </a:pPr>
            <a:r>
              <a:rPr lang="en-US" sz="2800" dirty="0">
                <a:latin typeface="Arial" charset="0"/>
                <a:ea typeface="Arial" charset="0"/>
                <a:cs typeface="Arial" charset="0"/>
              </a:rPr>
              <a:t>Always save PHI to shared directory – not personal drives</a:t>
            </a:r>
          </a:p>
          <a:p>
            <a:pPr marL="285750" indent="-285750">
              <a:lnSpc>
                <a:spcPct val="90000"/>
              </a:lnSpc>
              <a:spcBef>
                <a:spcPts val="0"/>
              </a:spcBef>
              <a:buFont typeface="Arial" charset="0"/>
              <a:buChar char="•"/>
            </a:pPr>
            <a:endParaRPr lang="en-US" sz="900" dirty="0">
              <a:latin typeface="Arial" charset="0"/>
              <a:ea typeface="Arial" charset="0"/>
              <a:cs typeface="Arial" charset="0"/>
            </a:endParaRPr>
          </a:p>
          <a:p>
            <a:pPr marL="285750" indent="-285750">
              <a:lnSpc>
                <a:spcPct val="90000"/>
              </a:lnSpc>
              <a:buFont typeface="Arial" charset="0"/>
              <a:buChar char="•"/>
            </a:pPr>
            <a:r>
              <a:rPr lang="en-US" sz="2800" dirty="0">
                <a:latin typeface="Arial" charset="0"/>
                <a:ea typeface="Arial" charset="0"/>
                <a:cs typeface="Arial" charset="0"/>
              </a:rPr>
              <a:t>If you use mobile media devices such as laptops and USB drives, make sure they are encrypted.</a:t>
            </a:r>
          </a:p>
          <a:p>
            <a:pPr marL="285750" indent="-285750">
              <a:lnSpc>
                <a:spcPct val="90000"/>
              </a:lnSpc>
              <a:spcBef>
                <a:spcPts val="0"/>
              </a:spcBef>
              <a:buFont typeface="Arial" charset="0"/>
              <a:buChar char="•"/>
            </a:pPr>
            <a:endParaRPr lang="en-US" sz="1000" dirty="0">
              <a:latin typeface="Arial" charset="0"/>
              <a:ea typeface="Arial" charset="0"/>
              <a:cs typeface="Arial" charset="0"/>
            </a:endParaRPr>
          </a:p>
          <a:p>
            <a:pPr marL="285750" indent="-285750">
              <a:lnSpc>
                <a:spcPct val="90000"/>
              </a:lnSpc>
              <a:spcBef>
                <a:spcPts val="0"/>
              </a:spcBef>
              <a:buFont typeface="Arial" charset="0"/>
              <a:buChar char="•"/>
            </a:pPr>
            <a:r>
              <a:rPr lang="en-US" sz="2800" dirty="0">
                <a:latin typeface="Arial" charset="0"/>
                <a:ea typeface="Arial" charset="0"/>
                <a:cs typeface="Arial" charset="0"/>
              </a:rPr>
              <a:t>Use encrypted emails for communications</a:t>
            </a:r>
          </a:p>
        </p:txBody>
      </p:sp>
      <p:sp>
        <p:nvSpPr>
          <p:cNvPr id="4" name="Slide Number Placeholder 3"/>
          <p:cNvSpPr>
            <a:spLocks noGrp="1"/>
          </p:cNvSpPr>
          <p:nvPr>
            <p:ph type="sldNum" sz="quarter" idx="12"/>
          </p:nvPr>
        </p:nvSpPr>
        <p:spPr/>
        <p:txBody>
          <a:bodyPr/>
          <a:lstStyle/>
          <a:p>
            <a:fld id="{3E5BF5F9-4D9A-9543-85E8-59158CD2B6EB}" type="slidenum">
              <a:rPr lang="en-US" smtClean="0"/>
              <a:t>10</a:t>
            </a:fld>
            <a:endParaRPr lang="en-US"/>
          </a:p>
        </p:txBody>
      </p:sp>
    </p:spTree>
    <p:extLst>
      <p:ext uri="{BB962C8B-B14F-4D97-AF65-F5344CB8AC3E}">
        <p14:creationId xmlns:p14="http://schemas.microsoft.com/office/powerpoint/2010/main" val="2038701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848" y="106044"/>
            <a:ext cx="10515600" cy="1325563"/>
          </a:xfrm>
        </p:spPr>
        <p:txBody>
          <a:bodyPr/>
          <a:lstStyle/>
          <a:p>
            <a:r>
              <a:rPr lang="en-GB" b="1" dirty="0">
                <a:solidFill>
                  <a:srgbClr val="FF0000"/>
                </a:solidFill>
                <a:latin typeface="Arial" charset="0"/>
                <a:ea typeface="Arial" charset="0"/>
                <a:cs typeface="Arial" charset="0"/>
              </a:rPr>
              <a:t>Breach of confidentiality</a:t>
            </a:r>
          </a:p>
        </p:txBody>
      </p:sp>
      <p:sp>
        <p:nvSpPr>
          <p:cNvPr id="5" name="Rectangle 4"/>
          <p:cNvSpPr/>
          <p:nvPr/>
        </p:nvSpPr>
        <p:spPr>
          <a:xfrm>
            <a:off x="622737" y="1412786"/>
            <a:ext cx="10731063" cy="1384995"/>
          </a:xfrm>
          <a:prstGeom prst="rect">
            <a:avLst/>
          </a:prstGeom>
        </p:spPr>
        <p:txBody>
          <a:bodyPr wrap="square">
            <a:spAutoFit/>
          </a:bodyPr>
          <a:lstStyle/>
          <a:p>
            <a:r>
              <a:rPr lang="en-US" sz="2800" dirty="0">
                <a:solidFill>
                  <a:srgbClr val="000000"/>
                </a:solidFill>
                <a:latin typeface="Arial" charset="0"/>
                <a:ea typeface="Arial" charset="0"/>
                <a:cs typeface="Arial" charset="0"/>
              </a:rPr>
              <a:t>A breach is, generally, an impermissible use or disclosure under the Privacy Rule that compromises the security or privacy of the protected health information.</a:t>
            </a:r>
            <a:endParaRPr lang="en-US" sz="2800" dirty="0">
              <a:latin typeface="Arial" charset="0"/>
              <a:ea typeface="Arial" charset="0"/>
              <a:cs typeface="Arial" charset="0"/>
            </a:endParaRPr>
          </a:p>
        </p:txBody>
      </p:sp>
      <p:sp>
        <p:nvSpPr>
          <p:cNvPr id="6" name="Rectangle 5"/>
          <p:cNvSpPr/>
          <p:nvPr/>
        </p:nvSpPr>
        <p:spPr>
          <a:xfrm>
            <a:off x="622737" y="2926107"/>
            <a:ext cx="11169870" cy="3477875"/>
          </a:xfrm>
          <a:prstGeom prst="rect">
            <a:avLst/>
          </a:prstGeom>
        </p:spPr>
        <p:txBody>
          <a:bodyPr wrap="square">
            <a:spAutoFit/>
          </a:bodyPr>
          <a:lstStyle/>
          <a:p>
            <a:pPr marL="342900" indent="-342900">
              <a:buFont typeface="Arial" charset="0"/>
              <a:buChar char="•"/>
            </a:pPr>
            <a:r>
              <a:rPr lang="en-US" sz="2400" dirty="0">
                <a:latin typeface="Arial" charset="0"/>
                <a:ea typeface="Arial" charset="0"/>
                <a:cs typeface="Arial" charset="0"/>
              </a:rPr>
              <a:t>When a breach is identified, each individual whose </a:t>
            </a:r>
            <a:r>
              <a:rPr lang="en-US" sz="2400" dirty="0">
                <a:solidFill>
                  <a:srgbClr val="C00000"/>
                </a:solidFill>
                <a:latin typeface="Arial" charset="0"/>
                <a:ea typeface="Arial" charset="0"/>
                <a:cs typeface="Arial" charset="0"/>
              </a:rPr>
              <a:t>unsecured </a:t>
            </a:r>
            <a:r>
              <a:rPr lang="en-US" sz="2400" dirty="0">
                <a:latin typeface="Arial" charset="0"/>
                <a:ea typeface="Arial" charset="0"/>
                <a:cs typeface="Arial" charset="0"/>
              </a:rPr>
              <a:t>PHI has been, or believed to have been accessed, acquired or disclosed has to be notified by written mail or email.</a:t>
            </a:r>
          </a:p>
          <a:p>
            <a:pPr marL="342900" indent="-342900">
              <a:buFont typeface="Arial" charset="0"/>
              <a:buChar char="•"/>
            </a:pPr>
            <a:endParaRPr lang="en-US" sz="1200" dirty="0">
              <a:latin typeface="Arial" charset="0"/>
              <a:ea typeface="Arial" charset="0"/>
              <a:cs typeface="Arial" charset="0"/>
            </a:endParaRPr>
          </a:p>
          <a:p>
            <a:pPr marL="342900" indent="-342900">
              <a:buFont typeface="Arial" charset="0"/>
              <a:buChar char="•"/>
            </a:pPr>
            <a:r>
              <a:rPr lang="en-US" sz="2400" dirty="0">
                <a:latin typeface="Arial" charset="0"/>
                <a:ea typeface="Arial" charset="0"/>
                <a:cs typeface="Arial" charset="0"/>
              </a:rPr>
              <a:t>Required notifications must occur without unreasonable delay (no more than 60 calendar days after discovery).</a:t>
            </a:r>
          </a:p>
          <a:p>
            <a:pPr marL="342900" indent="-342900">
              <a:buFont typeface="Arial" charset="0"/>
              <a:buChar char="•"/>
            </a:pPr>
            <a:endParaRPr lang="en-US" sz="1400" dirty="0">
              <a:latin typeface="Arial" charset="0"/>
              <a:ea typeface="Arial" charset="0"/>
              <a:cs typeface="Arial" charset="0"/>
            </a:endParaRPr>
          </a:p>
          <a:p>
            <a:pPr marL="342900" indent="-342900">
              <a:buFont typeface="Arial" charset="0"/>
              <a:buChar char="•"/>
            </a:pPr>
            <a:r>
              <a:rPr lang="en-US" sz="2400" dirty="0">
                <a:latin typeface="Arial" charset="0"/>
                <a:ea typeface="Arial" charset="0"/>
                <a:cs typeface="Arial" charset="0"/>
              </a:rPr>
              <a:t>If the contact address of 10 or more individuals is out dated, organizations may  post notice on the home page for at least 90 days or use other major print or broadcast media where the affected individuals likely reside.</a:t>
            </a:r>
          </a:p>
        </p:txBody>
      </p:sp>
      <p:sp>
        <p:nvSpPr>
          <p:cNvPr id="4" name="Slide Number Placeholder 3"/>
          <p:cNvSpPr>
            <a:spLocks noGrp="1"/>
          </p:cNvSpPr>
          <p:nvPr>
            <p:ph type="sldNum" sz="quarter" idx="12"/>
          </p:nvPr>
        </p:nvSpPr>
        <p:spPr/>
        <p:txBody>
          <a:bodyPr/>
          <a:lstStyle/>
          <a:p>
            <a:fld id="{3E5BF5F9-4D9A-9543-85E8-59158CD2B6EB}" type="slidenum">
              <a:rPr lang="en-US" smtClean="0"/>
              <a:t>11</a:t>
            </a:fld>
            <a:endParaRPr lang="en-US"/>
          </a:p>
        </p:txBody>
      </p:sp>
    </p:spTree>
    <p:extLst>
      <p:ext uri="{BB962C8B-B14F-4D97-AF65-F5344CB8AC3E}">
        <p14:creationId xmlns:p14="http://schemas.microsoft.com/office/powerpoint/2010/main" val="192037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3" y="-236482"/>
            <a:ext cx="10515600" cy="1325563"/>
          </a:xfrm>
        </p:spPr>
        <p:txBody>
          <a:bodyPr/>
          <a:lstStyle/>
          <a:p>
            <a:r>
              <a:rPr lang="en-GB" b="1" dirty="0">
                <a:solidFill>
                  <a:srgbClr val="FF0000"/>
                </a:solidFill>
                <a:latin typeface="Arial" charset="0"/>
                <a:ea typeface="Arial" charset="0"/>
                <a:cs typeface="Arial" charset="0"/>
              </a:rPr>
              <a:t>Non-compliance penalties</a:t>
            </a:r>
          </a:p>
        </p:txBody>
      </p:sp>
      <p:pic>
        <p:nvPicPr>
          <p:cNvPr id="16392" name="Picture 8" descr="HIPAA penalt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435" y="2074651"/>
            <a:ext cx="6991350" cy="4267200"/>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descr="arrow"/>
          <p:cNvSpPr/>
          <p:nvPr/>
        </p:nvSpPr>
        <p:spPr>
          <a:xfrm rot="2111665">
            <a:off x="1923393" y="3610303"/>
            <a:ext cx="993228" cy="441435"/>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descr="penalty amount"/>
          <p:cNvSpPr txBox="1"/>
          <p:nvPr/>
        </p:nvSpPr>
        <p:spPr>
          <a:xfrm>
            <a:off x="395717" y="2441095"/>
            <a:ext cx="1779926" cy="646331"/>
          </a:xfrm>
          <a:prstGeom prst="rect">
            <a:avLst/>
          </a:prstGeom>
          <a:solidFill>
            <a:schemeClr val="accent6"/>
          </a:solidFill>
          <a:ln>
            <a:solidFill>
              <a:schemeClr val="accent6"/>
            </a:solidFill>
          </a:ln>
        </p:spPr>
        <p:txBody>
          <a:bodyPr wrap="square" rtlCol="0">
            <a:spAutoFit/>
          </a:bodyPr>
          <a:lstStyle/>
          <a:p>
            <a:r>
              <a:rPr lang="en-US" dirty="0"/>
              <a:t>$100 -$50,000 per incident</a:t>
            </a:r>
          </a:p>
        </p:txBody>
      </p:sp>
      <p:sp>
        <p:nvSpPr>
          <p:cNvPr id="13" name="Right Arrow 12" descr="arrow"/>
          <p:cNvSpPr/>
          <p:nvPr/>
        </p:nvSpPr>
        <p:spPr>
          <a:xfrm rot="2111665">
            <a:off x="3052548" y="2037156"/>
            <a:ext cx="993228" cy="441435"/>
          </a:xfrm>
          <a:prstGeom prst="rightArrow">
            <a:avLst/>
          </a:prstGeom>
          <a:solidFill>
            <a:schemeClr val="accent4">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penalty amount"/>
          <p:cNvSpPr txBox="1"/>
          <p:nvPr/>
        </p:nvSpPr>
        <p:spPr>
          <a:xfrm>
            <a:off x="1524872" y="867948"/>
            <a:ext cx="1779926" cy="646331"/>
          </a:xfrm>
          <a:prstGeom prst="rect">
            <a:avLst/>
          </a:prstGeom>
          <a:solidFill>
            <a:schemeClr val="accent4">
              <a:lumMod val="40000"/>
              <a:lumOff val="60000"/>
            </a:schemeClr>
          </a:solidFill>
          <a:ln>
            <a:solidFill>
              <a:schemeClr val="accent6"/>
            </a:solidFill>
          </a:ln>
        </p:spPr>
        <p:txBody>
          <a:bodyPr wrap="square" rtlCol="0">
            <a:spAutoFit/>
          </a:bodyPr>
          <a:lstStyle/>
          <a:p>
            <a:r>
              <a:rPr lang="en-US" dirty="0"/>
              <a:t>$1000 -$50,000 per incident</a:t>
            </a:r>
          </a:p>
        </p:txBody>
      </p:sp>
      <p:sp>
        <p:nvSpPr>
          <p:cNvPr id="17" name="Right Arrow 16" descr="arrow"/>
          <p:cNvSpPr/>
          <p:nvPr/>
        </p:nvSpPr>
        <p:spPr>
          <a:xfrm rot="7748583">
            <a:off x="7909525" y="1861768"/>
            <a:ext cx="993228" cy="441435"/>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penalty amount"/>
          <p:cNvSpPr txBox="1"/>
          <p:nvPr/>
        </p:nvSpPr>
        <p:spPr>
          <a:xfrm>
            <a:off x="8890814" y="530864"/>
            <a:ext cx="1816599" cy="646331"/>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r>
              <a:rPr lang="en-US" dirty="0"/>
              <a:t>$10,000 -$50,000 per incident </a:t>
            </a:r>
          </a:p>
        </p:txBody>
      </p:sp>
      <p:sp>
        <p:nvSpPr>
          <p:cNvPr id="19" name="Right Arrow 18" descr="arrow"/>
          <p:cNvSpPr/>
          <p:nvPr/>
        </p:nvSpPr>
        <p:spPr>
          <a:xfrm rot="7748583">
            <a:off x="9349740" y="3736455"/>
            <a:ext cx="993228" cy="441435"/>
          </a:xfrm>
          <a:prstGeom prst="rightArrow">
            <a:avLst/>
          </a:prstGeom>
          <a:solidFill>
            <a:srgbClr val="FF4E2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penalty amount"/>
          <p:cNvSpPr txBox="1"/>
          <p:nvPr/>
        </p:nvSpPr>
        <p:spPr>
          <a:xfrm>
            <a:off x="9817450" y="2391537"/>
            <a:ext cx="1779926" cy="646331"/>
          </a:xfrm>
          <a:prstGeom prst="rect">
            <a:avLst/>
          </a:prstGeom>
          <a:solidFill>
            <a:srgbClr val="FF4E28"/>
          </a:solidFill>
          <a:ln>
            <a:solidFill>
              <a:schemeClr val="accent2">
                <a:lumMod val="60000"/>
                <a:lumOff val="40000"/>
              </a:schemeClr>
            </a:solidFill>
          </a:ln>
        </p:spPr>
        <p:txBody>
          <a:bodyPr wrap="square" rtlCol="0">
            <a:spAutoFit/>
          </a:bodyPr>
          <a:lstStyle/>
          <a:p>
            <a:r>
              <a:rPr lang="en-US" dirty="0"/>
              <a:t>$50,000 per incident</a:t>
            </a:r>
          </a:p>
        </p:txBody>
      </p:sp>
      <p:sp>
        <p:nvSpPr>
          <p:cNvPr id="4" name="Slide Number Placeholder 3"/>
          <p:cNvSpPr>
            <a:spLocks noGrp="1"/>
          </p:cNvSpPr>
          <p:nvPr>
            <p:ph type="sldNum" sz="quarter" idx="12"/>
          </p:nvPr>
        </p:nvSpPr>
        <p:spPr/>
        <p:txBody>
          <a:bodyPr/>
          <a:lstStyle/>
          <a:p>
            <a:fld id="{3E5BF5F9-4D9A-9543-85E8-59158CD2B6EB}" type="slidenum">
              <a:rPr lang="en-US" smtClean="0"/>
              <a:t>12</a:t>
            </a:fld>
            <a:endParaRPr lang="en-US"/>
          </a:p>
        </p:txBody>
      </p:sp>
    </p:spTree>
    <p:extLst>
      <p:ext uri="{BB962C8B-B14F-4D97-AF65-F5344CB8AC3E}">
        <p14:creationId xmlns:p14="http://schemas.microsoft.com/office/powerpoint/2010/main" val="172508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3" grpId="0" animBg="1"/>
      <p:bldP spid="12" grpId="0" animBg="1"/>
      <p:bldP spid="17" grpId="0" animBg="1"/>
      <p:bldP spid="16" grpId="0" animBg="1"/>
      <p:bldP spid="19"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IPPA breach fa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74" y="287434"/>
            <a:ext cx="5725509" cy="6434041"/>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IPPA breach fa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3593" y="539806"/>
            <a:ext cx="3679381" cy="599910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E5BF5F9-4D9A-9543-85E8-59158CD2B6EB}" type="slidenum">
              <a:rPr lang="en-US" smtClean="0"/>
              <a:t>13</a:t>
            </a:fld>
            <a:endParaRPr lang="en-US"/>
          </a:p>
        </p:txBody>
      </p:sp>
    </p:spTree>
    <p:extLst>
      <p:ext uri="{BB962C8B-B14F-4D97-AF65-F5344CB8AC3E}">
        <p14:creationId xmlns:p14="http://schemas.microsoft.com/office/powerpoint/2010/main" val="1133006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78" y="-66566"/>
            <a:ext cx="10515600" cy="1325563"/>
          </a:xfrm>
        </p:spPr>
        <p:txBody>
          <a:bodyPr/>
          <a:lstStyle/>
          <a:p>
            <a:r>
              <a:rPr lang="en-GB" b="1" dirty="0">
                <a:solidFill>
                  <a:srgbClr val="FF0000"/>
                </a:solidFill>
                <a:latin typeface="Arial" charset="0"/>
                <a:ea typeface="Arial" charset="0"/>
                <a:cs typeface="Arial" charset="0"/>
              </a:rPr>
              <a:t>2020 breach penalties</a:t>
            </a:r>
          </a:p>
        </p:txBody>
      </p:sp>
      <p:sp>
        <p:nvSpPr>
          <p:cNvPr id="4" name="Slide Number Placeholder 3"/>
          <p:cNvSpPr>
            <a:spLocks noGrp="1"/>
          </p:cNvSpPr>
          <p:nvPr>
            <p:ph type="sldNum" sz="quarter" idx="12"/>
          </p:nvPr>
        </p:nvSpPr>
        <p:spPr/>
        <p:txBody>
          <a:bodyPr/>
          <a:lstStyle/>
          <a:p>
            <a:fld id="{3E5BF5F9-4D9A-9543-85E8-59158CD2B6EB}" type="slidenum">
              <a:rPr lang="en-US" smtClean="0"/>
              <a:t>14</a:t>
            </a:fld>
            <a:endParaRPr lang="en-US"/>
          </a:p>
        </p:txBody>
      </p:sp>
      <p:sp>
        <p:nvSpPr>
          <p:cNvPr id="5" name="Rectangle 4">
            <a:extLst>
              <a:ext uri="{FF2B5EF4-FFF2-40B4-BE49-F238E27FC236}">
                <a16:creationId xmlns:a16="http://schemas.microsoft.com/office/drawing/2014/main" id="{0686C9ED-6307-4F4B-8C1C-944BC4D8F542}"/>
              </a:ext>
            </a:extLst>
          </p:cNvPr>
          <p:cNvSpPr/>
          <p:nvPr/>
        </p:nvSpPr>
        <p:spPr>
          <a:xfrm>
            <a:off x="2181679" y="6352143"/>
            <a:ext cx="5648149" cy="369332"/>
          </a:xfrm>
          <a:prstGeom prst="rect">
            <a:avLst/>
          </a:prstGeom>
        </p:spPr>
        <p:txBody>
          <a:bodyPr wrap="none">
            <a:spAutoFit/>
          </a:bodyPr>
          <a:lstStyle/>
          <a:p>
            <a:r>
              <a:rPr lang="en-US" dirty="0"/>
              <a:t>https://compliancy-</a:t>
            </a:r>
            <a:r>
              <a:rPr lang="en-US" dirty="0" err="1"/>
              <a:t>group.com</a:t>
            </a:r>
            <a:r>
              <a:rPr lang="en-US" dirty="0"/>
              <a:t>/</a:t>
            </a:r>
            <a:r>
              <a:rPr lang="en-US" dirty="0" err="1"/>
              <a:t>hipaa</a:t>
            </a:r>
            <a:r>
              <a:rPr lang="en-US" dirty="0"/>
              <a:t>-fines-directory-year/</a:t>
            </a:r>
          </a:p>
        </p:txBody>
      </p:sp>
      <p:graphicFrame>
        <p:nvGraphicFramePr>
          <p:cNvPr id="6" name="Table 5">
            <a:extLst>
              <a:ext uri="{FF2B5EF4-FFF2-40B4-BE49-F238E27FC236}">
                <a16:creationId xmlns:a16="http://schemas.microsoft.com/office/drawing/2014/main" id="{CA2EADC8-4BF6-9D47-B9AA-1FDFCACFA534}"/>
              </a:ext>
            </a:extLst>
          </p:cNvPr>
          <p:cNvGraphicFramePr>
            <a:graphicFrameLocks noGrp="1"/>
          </p:cNvGraphicFramePr>
          <p:nvPr>
            <p:extLst>
              <p:ext uri="{D42A27DB-BD31-4B8C-83A1-F6EECF244321}">
                <p14:modId xmlns:p14="http://schemas.microsoft.com/office/powerpoint/2010/main" val="2842683836"/>
              </p:ext>
            </p:extLst>
          </p:nvPr>
        </p:nvGraphicFramePr>
        <p:xfrm>
          <a:off x="381000" y="961291"/>
          <a:ext cx="10972800" cy="5287135"/>
        </p:xfrm>
        <a:graphic>
          <a:graphicData uri="http://schemas.openxmlformats.org/drawingml/2006/table">
            <a:tbl>
              <a:tblPr>
                <a:tableStyleId>{5940675A-B579-460E-94D1-54222C63F5DA}</a:tableStyleId>
              </a:tblPr>
              <a:tblGrid>
                <a:gridCol w="1488831">
                  <a:extLst>
                    <a:ext uri="{9D8B030D-6E8A-4147-A177-3AD203B41FA5}">
                      <a16:colId xmlns:a16="http://schemas.microsoft.com/office/drawing/2014/main" val="3939453482"/>
                    </a:ext>
                  </a:extLst>
                </a:gridCol>
                <a:gridCol w="3423138">
                  <a:extLst>
                    <a:ext uri="{9D8B030D-6E8A-4147-A177-3AD203B41FA5}">
                      <a16:colId xmlns:a16="http://schemas.microsoft.com/office/drawing/2014/main" val="2312284755"/>
                    </a:ext>
                  </a:extLst>
                </a:gridCol>
                <a:gridCol w="1019908">
                  <a:extLst>
                    <a:ext uri="{9D8B030D-6E8A-4147-A177-3AD203B41FA5}">
                      <a16:colId xmlns:a16="http://schemas.microsoft.com/office/drawing/2014/main" val="4195964586"/>
                    </a:ext>
                  </a:extLst>
                </a:gridCol>
                <a:gridCol w="5040923">
                  <a:extLst>
                    <a:ext uri="{9D8B030D-6E8A-4147-A177-3AD203B41FA5}">
                      <a16:colId xmlns:a16="http://schemas.microsoft.com/office/drawing/2014/main" val="1315884188"/>
                    </a:ext>
                  </a:extLst>
                </a:gridCol>
              </a:tblGrid>
              <a:tr h="190954">
                <a:tc>
                  <a:txBody>
                    <a:bodyPr/>
                    <a:lstStyle/>
                    <a:p>
                      <a:pPr rtl="0"/>
                      <a:r>
                        <a:rPr lang="en-US" sz="1200"/>
                        <a:t>Date</a:t>
                      </a:r>
                    </a:p>
                  </a:txBody>
                  <a:tcPr marL="0" marR="0" marT="0" marB="0" anchor="ctr"/>
                </a:tc>
                <a:tc>
                  <a:txBody>
                    <a:bodyPr/>
                    <a:lstStyle/>
                    <a:p>
                      <a:pPr rtl="0"/>
                      <a:r>
                        <a:rPr lang="en-US" sz="1200"/>
                        <a:t>Organization</a:t>
                      </a:r>
                    </a:p>
                  </a:txBody>
                  <a:tcPr marL="0" marR="0" marT="0" marB="0" anchor="ctr"/>
                </a:tc>
                <a:tc>
                  <a:txBody>
                    <a:bodyPr/>
                    <a:lstStyle/>
                    <a:p>
                      <a:pPr rtl="0"/>
                      <a:r>
                        <a:rPr lang="en-US" sz="1200"/>
                        <a:t>Fine Total</a:t>
                      </a:r>
                    </a:p>
                  </a:txBody>
                  <a:tcPr marL="0" marR="0" marT="0" marB="0" anchor="ctr"/>
                </a:tc>
                <a:tc>
                  <a:txBody>
                    <a:bodyPr/>
                    <a:lstStyle/>
                    <a:p>
                      <a:pPr rtl="0"/>
                      <a:r>
                        <a:rPr lang="en-US" sz="1200" dirty="0"/>
                        <a:t>Link to OCR Settlement</a:t>
                      </a:r>
                    </a:p>
                  </a:txBody>
                  <a:tcPr marL="0" marR="0" marT="0" marB="0" anchor="ctr"/>
                </a:tc>
                <a:extLst>
                  <a:ext uri="{0D108BD9-81ED-4DB2-BD59-A6C34878D82A}">
                    <a16:rowId xmlns:a16="http://schemas.microsoft.com/office/drawing/2014/main" val="569341130"/>
                  </a:ext>
                </a:extLst>
              </a:tr>
              <a:tr h="526906">
                <a:tc>
                  <a:txBody>
                    <a:bodyPr/>
                    <a:lstStyle/>
                    <a:p>
                      <a:pPr rtl="0"/>
                      <a:r>
                        <a:rPr lang="en-US" sz="1200"/>
                        <a:t>3/3/2020</a:t>
                      </a:r>
                    </a:p>
                  </a:txBody>
                  <a:tcPr marL="0" marR="0" marT="0" marB="0" anchor="ctr"/>
                </a:tc>
                <a:tc>
                  <a:txBody>
                    <a:bodyPr/>
                    <a:lstStyle/>
                    <a:p>
                      <a:pPr rtl="0"/>
                      <a:r>
                        <a:rPr lang="en-US" sz="1200"/>
                        <a:t>The practice of Steven A. Porter, M.D</a:t>
                      </a:r>
                    </a:p>
                  </a:txBody>
                  <a:tcPr marL="0" marR="0" marT="0" marB="0" anchor="ctr"/>
                </a:tc>
                <a:tc>
                  <a:txBody>
                    <a:bodyPr/>
                    <a:lstStyle/>
                    <a:p>
                      <a:pPr rtl="0"/>
                      <a:r>
                        <a:rPr lang="en-US" sz="1200"/>
                        <a:t>$100,000</a:t>
                      </a:r>
                    </a:p>
                  </a:txBody>
                  <a:tcPr marL="0" marR="0" marT="0" marB="0" anchor="ctr"/>
                </a:tc>
                <a:tc>
                  <a:txBody>
                    <a:bodyPr/>
                    <a:lstStyle/>
                    <a:p>
                      <a:pPr rtl="0"/>
                      <a:r>
                        <a:rPr lang="en-US" sz="1200">
                          <a:hlinkClick r:id="rId3"/>
                        </a:rPr>
                        <a:t>Health Care Provider Pays $100,000 Settlement to OCR for Failing to Implement HIPAA Security Rule Requirements</a:t>
                      </a:r>
                      <a:endParaRPr lang="en-US" sz="1200"/>
                    </a:p>
                  </a:txBody>
                  <a:tcPr marL="0" marR="0" marT="0" marB="0" anchor="ctr"/>
                </a:tc>
                <a:extLst>
                  <a:ext uri="{0D108BD9-81ED-4DB2-BD59-A6C34878D82A}">
                    <a16:rowId xmlns:a16="http://schemas.microsoft.com/office/drawing/2014/main" val="3607934225"/>
                  </a:ext>
                </a:extLst>
              </a:tr>
              <a:tr h="421524">
                <a:tc>
                  <a:txBody>
                    <a:bodyPr/>
                    <a:lstStyle/>
                    <a:p>
                      <a:pPr rtl="0"/>
                      <a:r>
                        <a:rPr lang="en-US" sz="1200"/>
                        <a:t>7/23/2020</a:t>
                      </a:r>
                    </a:p>
                  </a:txBody>
                  <a:tcPr marL="0" marR="0" marT="0" marB="0" anchor="ctr"/>
                </a:tc>
                <a:tc>
                  <a:txBody>
                    <a:bodyPr/>
                    <a:lstStyle/>
                    <a:p>
                      <a:pPr rtl="0"/>
                      <a:r>
                        <a:rPr lang="en-US" sz="1200"/>
                        <a:t>Metropolitan Community Health Services</a:t>
                      </a:r>
                    </a:p>
                  </a:txBody>
                  <a:tcPr marL="0" marR="0" marT="0" marB="0" anchor="ctr"/>
                </a:tc>
                <a:tc>
                  <a:txBody>
                    <a:bodyPr/>
                    <a:lstStyle/>
                    <a:p>
                      <a:pPr rtl="0"/>
                      <a:r>
                        <a:rPr lang="en-US" sz="1200"/>
                        <a:t>$25,000</a:t>
                      </a:r>
                    </a:p>
                  </a:txBody>
                  <a:tcPr marL="0" marR="0" marT="0" marB="0" anchor="ctr"/>
                </a:tc>
                <a:tc>
                  <a:txBody>
                    <a:bodyPr/>
                    <a:lstStyle/>
                    <a:p>
                      <a:pPr rtl="0"/>
                      <a:r>
                        <a:rPr lang="en-US" sz="1200">
                          <a:hlinkClick r:id="rId4"/>
                        </a:rPr>
                        <a:t>Small Health Care Provider Fails to Implement Multiple HIPAA Security Rule Requirements</a:t>
                      </a:r>
                      <a:endParaRPr lang="en-US" sz="1200"/>
                    </a:p>
                  </a:txBody>
                  <a:tcPr marL="0" marR="0" marT="0" marB="0" anchor="ctr"/>
                </a:tc>
                <a:extLst>
                  <a:ext uri="{0D108BD9-81ED-4DB2-BD59-A6C34878D82A}">
                    <a16:rowId xmlns:a16="http://schemas.microsoft.com/office/drawing/2014/main" val="72767277"/>
                  </a:ext>
                </a:extLst>
              </a:tr>
              <a:tr h="316144">
                <a:tc>
                  <a:txBody>
                    <a:bodyPr/>
                    <a:lstStyle/>
                    <a:p>
                      <a:pPr rtl="0"/>
                      <a:r>
                        <a:rPr lang="en-US" sz="1200"/>
                        <a:t>7/27/2020</a:t>
                      </a:r>
                    </a:p>
                  </a:txBody>
                  <a:tcPr marL="0" marR="0" marT="0" marB="0" anchor="ctr"/>
                </a:tc>
                <a:tc>
                  <a:txBody>
                    <a:bodyPr/>
                    <a:lstStyle/>
                    <a:p>
                      <a:pPr rtl="0"/>
                      <a:r>
                        <a:rPr lang="en-US" sz="1200"/>
                        <a:t>Lifespan Health System</a:t>
                      </a:r>
                    </a:p>
                  </a:txBody>
                  <a:tcPr marL="0" marR="0" marT="0" marB="0" anchor="ctr"/>
                </a:tc>
                <a:tc>
                  <a:txBody>
                    <a:bodyPr/>
                    <a:lstStyle/>
                    <a:p>
                      <a:pPr rtl="0"/>
                      <a:r>
                        <a:rPr lang="en-US" sz="1200"/>
                        <a:t>$1,040,000</a:t>
                      </a:r>
                    </a:p>
                  </a:txBody>
                  <a:tcPr marL="0" marR="0" marT="0" marB="0" anchor="ctr"/>
                </a:tc>
                <a:tc>
                  <a:txBody>
                    <a:bodyPr/>
                    <a:lstStyle/>
                    <a:p>
                      <a:pPr rtl="0"/>
                      <a:r>
                        <a:rPr lang="en-US" sz="1200">
                          <a:hlinkClick r:id="rId5"/>
                        </a:rPr>
                        <a:t>Lifespan Pays $1,040,000 to OCR to Settle Unencrypted Stolen Laptop Breach</a:t>
                      </a:r>
                      <a:endParaRPr lang="en-US" sz="1200"/>
                    </a:p>
                  </a:txBody>
                  <a:tcPr marL="0" marR="0" marT="0" marB="0" anchor="ctr"/>
                </a:tc>
                <a:extLst>
                  <a:ext uri="{0D108BD9-81ED-4DB2-BD59-A6C34878D82A}">
                    <a16:rowId xmlns:a16="http://schemas.microsoft.com/office/drawing/2014/main" val="3826996985"/>
                  </a:ext>
                </a:extLst>
              </a:tr>
              <a:tr h="316144">
                <a:tc>
                  <a:txBody>
                    <a:bodyPr/>
                    <a:lstStyle/>
                    <a:p>
                      <a:pPr rtl="0"/>
                      <a:r>
                        <a:rPr lang="en-US" sz="1200"/>
                        <a:t>9/15/2020</a:t>
                      </a:r>
                    </a:p>
                  </a:txBody>
                  <a:tcPr marL="0" marR="0" marT="0" marB="0" anchor="ctr"/>
                </a:tc>
                <a:tc>
                  <a:txBody>
                    <a:bodyPr/>
                    <a:lstStyle/>
                    <a:p>
                      <a:pPr rtl="0"/>
                      <a:r>
                        <a:rPr lang="en-US" sz="1200"/>
                        <a:t>Housing Works, Inc</a:t>
                      </a:r>
                    </a:p>
                  </a:txBody>
                  <a:tcPr marL="0" marR="0" marT="0" marB="0" anchor="ctr"/>
                </a:tc>
                <a:tc>
                  <a:txBody>
                    <a:bodyPr/>
                    <a:lstStyle/>
                    <a:p>
                      <a:pPr rtl="0"/>
                      <a:r>
                        <a:rPr lang="en-US" sz="1200"/>
                        <a:t>$38,000</a:t>
                      </a:r>
                    </a:p>
                  </a:txBody>
                  <a:tcPr marL="0" marR="0" marT="0" marB="0" anchor="ctr"/>
                </a:tc>
                <a:tc>
                  <a:txBody>
                    <a:bodyPr/>
                    <a:lstStyle/>
                    <a:p>
                      <a:pPr rtl="0"/>
                      <a:r>
                        <a:rPr lang="en-US" sz="1200">
                          <a:hlinkClick r:id="rId6"/>
                        </a:rPr>
                        <a:t>OCR Settles Five More Investigations in HIPAA Right of Access Initiative</a:t>
                      </a:r>
                      <a:endParaRPr lang="en-US" sz="1200"/>
                    </a:p>
                  </a:txBody>
                  <a:tcPr marL="0" marR="0" marT="0" marB="0" anchor="ctr"/>
                </a:tc>
                <a:extLst>
                  <a:ext uri="{0D108BD9-81ED-4DB2-BD59-A6C34878D82A}">
                    <a16:rowId xmlns:a16="http://schemas.microsoft.com/office/drawing/2014/main" val="2228419123"/>
                  </a:ext>
                </a:extLst>
              </a:tr>
              <a:tr h="316144">
                <a:tc>
                  <a:txBody>
                    <a:bodyPr/>
                    <a:lstStyle/>
                    <a:p>
                      <a:pPr rtl="0"/>
                      <a:r>
                        <a:rPr lang="en-US" sz="1200"/>
                        <a:t>9/15/2020</a:t>
                      </a:r>
                    </a:p>
                  </a:txBody>
                  <a:tcPr marL="0" marR="0" marT="0" marB="0" anchor="ctr"/>
                </a:tc>
                <a:tc>
                  <a:txBody>
                    <a:bodyPr/>
                    <a:lstStyle/>
                    <a:p>
                      <a:pPr rtl="0"/>
                      <a:r>
                        <a:rPr lang="en-US" sz="1200"/>
                        <a:t>All Inclusive Medical Services, Inc</a:t>
                      </a:r>
                    </a:p>
                  </a:txBody>
                  <a:tcPr marL="0" marR="0" marT="0" marB="0" anchor="ctr"/>
                </a:tc>
                <a:tc>
                  <a:txBody>
                    <a:bodyPr/>
                    <a:lstStyle/>
                    <a:p>
                      <a:pPr rtl="0"/>
                      <a:r>
                        <a:rPr lang="en-US" sz="1200"/>
                        <a:t>$15,000</a:t>
                      </a:r>
                    </a:p>
                  </a:txBody>
                  <a:tcPr marL="0" marR="0" marT="0" marB="0" anchor="ctr"/>
                </a:tc>
                <a:tc>
                  <a:txBody>
                    <a:bodyPr/>
                    <a:lstStyle/>
                    <a:p>
                      <a:pPr rtl="0"/>
                      <a:r>
                        <a:rPr lang="en-US" sz="1200">
                          <a:hlinkClick r:id="rId6"/>
                        </a:rPr>
                        <a:t>OCR Settles Five More Investigations in HIPAA Right of Access Initiative</a:t>
                      </a:r>
                      <a:endParaRPr lang="en-US" sz="1200"/>
                    </a:p>
                  </a:txBody>
                  <a:tcPr marL="0" marR="0" marT="0" marB="0" anchor="ctr"/>
                </a:tc>
                <a:extLst>
                  <a:ext uri="{0D108BD9-81ED-4DB2-BD59-A6C34878D82A}">
                    <a16:rowId xmlns:a16="http://schemas.microsoft.com/office/drawing/2014/main" val="375456340"/>
                  </a:ext>
                </a:extLst>
              </a:tr>
              <a:tr h="316144">
                <a:tc>
                  <a:txBody>
                    <a:bodyPr/>
                    <a:lstStyle/>
                    <a:p>
                      <a:pPr rtl="0"/>
                      <a:r>
                        <a:rPr lang="en-US" sz="1200"/>
                        <a:t>9/15/2020</a:t>
                      </a:r>
                    </a:p>
                  </a:txBody>
                  <a:tcPr marL="0" marR="0" marT="0" marB="0" anchor="ctr"/>
                </a:tc>
                <a:tc>
                  <a:txBody>
                    <a:bodyPr/>
                    <a:lstStyle/>
                    <a:p>
                      <a:pPr rtl="0"/>
                      <a:r>
                        <a:rPr lang="en-US" sz="1200"/>
                        <a:t>Beth Israel Lahey Behavioral Services</a:t>
                      </a:r>
                    </a:p>
                  </a:txBody>
                  <a:tcPr marL="0" marR="0" marT="0" marB="0" anchor="ctr"/>
                </a:tc>
                <a:tc>
                  <a:txBody>
                    <a:bodyPr/>
                    <a:lstStyle/>
                    <a:p>
                      <a:pPr rtl="0"/>
                      <a:r>
                        <a:rPr lang="en-US" sz="1200"/>
                        <a:t>$70,000</a:t>
                      </a:r>
                    </a:p>
                  </a:txBody>
                  <a:tcPr marL="0" marR="0" marT="0" marB="0" anchor="ctr"/>
                </a:tc>
                <a:tc>
                  <a:txBody>
                    <a:bodyPr/>
                    <a:lstStyle/>
                    <a:p>
                      <a:pPr rtl="0"/>
                      <a:r>
                        <a:rPr lang="en-US" sz="1200">
                          <a:hlinkClick r:id="rId6"/>
                        </a:rPr>
                        <a:t>OCR Settles Five More Investigations in HIPAA Right of Access Initiative</a:t>
                      </a:r>
                      <a:endParaRPr lang="en-US" sz="1200"/>
                    </a:p>
                  </a:txBody>
                  <a:tcPr marL="0" marR="0" marT="0" marB="0" anchor="ctr"/>
                </a:tc>
                <a:extLst>
                  <a:ext uri="{0D108BD9-81ED-4DB2-BD59-A6C34878D82A}">
                    <a16:rowId xmlns:a16="http://schemas.microsoft.com/office/drawing/2014/main" val="3179363414"/>
                  </a:ext>
                </a:extLst>
              </a:tr>
              <a:tr h="316144">
                <a:tc>
                  <a:txBody>
                    <a:bodyPr/>
                    <a:lstStyle/>
                    <a:p>
                      <a:pPr rtl="0"/>
                      <a:r>
                        <a:rPr lang="en-US" sz="1200"/>
                        <a:t>9/15/2020</a:t>
                      </a:r>
                    </a:p>
                  </a:txBody>
                  <a:tcPr marL="0" marR="0" marT="0" marB="0" anchor="ctr"/>
                </a:tc>
                <a:tc>
                  <a:txBody>
                    <a:bodyPr/>
                    <a:lstStyle/>
                    <a:p>
                      <a:pPr rtl="0"/>
                      <a:r>
                        <a:rPr lang="en-US" sz="1200"/>
                        <a:t>King MD</a:t>
                      </a:r>
                    </a:p>
                  </a:txBody>
                  <a:tcPr marL="0" marR="0" marT="0" marB="0" anchor="ctr"/>
                </a:tc>
                <a:tc>
                  <a:txBody>
                    <a:bodyPr/>
                    <a:lstStyle/>
                    <a:p>
                      <a:pPr rtl="0"/>
                      <a:r>
                        <a:rPr lang="en-US" sz="1200"/>
                        <a:t>$3,500</a:t>
                      </a:r>
                    </a:p>
                  </a:txBody>
                  <a:tcPr marL="0" marR="0" marT="0" marB="0" anchor="ctr"/>
                </a:tc>
                <a:tc>
                  <a:txBody>
                    <a:bodyPr/>
                    <a:lstStyle/>
                    <a:p>
                      <a:pPr rtl="0"/>
                      <a:r>
                        <a:rPr lang="en-US" sz="1200">
                          <a:hlinkClick r:id="rId6"/>
                        </a:rPr>
                        <a:t>OCR Settles Five More Investigations in HIPAA Right of Access Initiative</a:t>
                      </a:r>
                      <a:endParaRPr lang="en-US" sz="1200"/>
                    </a:p>
                  </a:txBody>
                  <a:tcPr marL="0" marR="0" marT="0" marB="0" anchor="ctr"/>
                </a:tc>
                <a:extLst>
                  <a:ext uri="{0D108BD9-81ED-4DB2-BD59-A6C34878D82A}">
                    <a16:rowId xmlns:a16="http://schemas.microsoft.com/office/drawing/2014/main" val="1390424403"/>
                  </a:ext>
                </a:extLst>
              </a:tr>
              <a:tr h="316144">
                <a:tc>
                  <a:txBody>
                    <a:bodyPr/>
                    <a:lstStyle/>
                    <a:p>
                      <a:pPr rtl="0"/>
                      <a:r>
                        <a:rPr lang="en-US" sz="1200"/>
                        <a:t>9/15/2020</a:t>
                      </a:r>
                    </a:p>
                  </a:txBody>
                  <a:tcPr marL="0" marR="0" marT="0" marB="0" anchor="ctr"/>
                </a:tc>
                <a:tc>
                  <a:txBody>
                    <a:bodyPr/>
                    <a:lstStyle/>
                    <a:p>
                      <a:pPr rtl="0"/>
                      <a:r>
                        <a:rPr lang="en-US" sz="1200"/>
                        <a:t>Wise Psychiatry, PC</a:t>
                      </a:r>
                    </a:p>
                  </a:txBody>
                  <a:tcPr marL="0" marR="0" marT="0" marB="0" anchor="ctr"/>
                </a:tc>
                <a:tc>
                  <a:txBody>
                    <a:bodyPr/>
                    <a:lstStyle/>
                    <a:p>
                      <a:pPr rtl="0"/>
                      <a:r>
                        <a:rPr lang="en-US" sz="1200"/>
                        <a:t>$10,000</a:t>
                      </a:r>
                    </a:p>
                  </a:txBody>
                  <a:tcPr marL="0" marR="0" marT="0" marB="0" anchor="ctr"/>
                </a:tc>
                <a:tc>
                  <a:txBody>
                    <a:bodyPr/>
                    <a:lstStyle/>
                    <a:p>
                      <a:pPr rtl="0"/>
                      <a:r>
                        <a:rPr lang="en-US" sz="1200">
                          <a:hlinkClick r:id="rId6"/>
                        </a:rPr>
                        <a:t>OCR Settles Five More Investigations in HIPAA Right of Access Initiative</a:t>
                      </a:r>
                      <a:endParaRPr lang="en-US" sz="1200"/>
                    </a:p>
                  </a:txBody>
                  <a:tcPr marL="0" marR="0" marT="0" marB="0" anchor="ctr"/>
                </a:tc>
                <a:extLst>
                  <a:ext uri="{0D108BD9-81ED-4DB2-BD59-A6C34878D82A}">
                    <a16:rowId xmlns:a16="http://schemas.microsoft.com/office/drawing/2014/main" val="2570376356"/>
                  </a:ext>
                </a:extLst>
              </a:tr>
              <a:tr h="421524">
                <a:tc>
                  <a:txBody>
                    <a:bodyPr/>
                    <a:lstStyle/>
                    <a:p>
                      <a:pPr rtl="0"/>
                      <a:r>
                        <a:rPr lang="en-US" sz="1200"/>
                        <a:t>9/21/2020</a:t>
                      </a:r>
                    </a:p>
                  </a:txBody>
                  <a:tcPr marL="0" marR="0" marT="0" marB="0" anchor="ctr"/>
                </a:tc>
                <a:tc>
                  <a:txBody>
                    <a:bodyPr/>
                    <a:lstStyle/>
                    <a:p>
                      <a:pPr rtl="0"/>
                      <a:r>
                        <a:rPr lang="en-US" sz="1200"/>
                        <a:t>Athens Orthopedic Clinic PA</a:t>
                      </a:r>
                    </a:p>
                  </a:txBody>
                  <a:tcPr marL="0" marR="0" marT="0" marB="0" anchor="ctr"/>
                </a:tc>
                <a:tc>
                  <a:txBody>
                    <a:bodyPr/>
                    <a:lstStyle/>
                    <a:p>
                      <a:pPr rtl="0"/>
                      <a:r>
                        <a:rPr lang="en-US" sz="1200"/>
                        <a:t>$1,500,000</a:t>
                      </a:r>
                    </a:p>
                  </a:txBody>
                  <a:tcPr marL="0" marR="0" marT="0" marB="0" anchor="ctr"/>
                </a:tc>
                <a:tc>
                  <a:txBody>
                    <a:bodyPr/>
                    <a:lstStyle/>
                    <a:p>
                      <a:pPr rtl="0"/>
                      <a:r>
                        <a:rPr lang="en-US" sz="1200">
                          <a:hlinkClick r:id="rId7"/>
                        </a:rPr>
                        <a:t>Orthopedic Clinic Pays $1.5 Million to Settle Systemic Noncompliance with HIPAA Rules</a:t>
                      </a:r>
                      <a:endParaRPr lang="en-US" sz="1200"/>
                    </a:p>
                  </a:txBody>
                  <a:tcPr marL="0" marR="0" marT="0" marB="0" anchor="ctr"/>
                </a:tc>
                <a:extLst>
                  <a:ext uri="{0D108BD9-81ED-4DB2-BD59-A6C34878D82A}">
                    <a16:rowId xmlns:a16="http://schemas.microsoft.com/office/drawing/2014/main" val="628222280"/>
                  </a:ext>
                </a:extLst>
              </a:tr>
              <a:tr h="526906">
                <a:tc>
                  <a:txBody>
                    <a:bodyPr/>
                    <a:lstStyle/>
                    <a:p>
                      <a:pPr rtl="0"/>
                      <a:r>
                        <a:rPr lang="en-US" sz="1200"/>
                        <a:t>9/23/2020</a:t>
                      </a:r>
                    </a:p>
                  </a:txBody>
                  <a:tcPr marL="0" marR="0" marT="0" marB="0" anchor="ctr"/>
                </a:tc>
                <a:tc>
                  <a:txBody>
                    <a:bodyPr/>
                    <a:lstStyle/>
                    <a:p>
                      <a:pPr rtl="0"/>
                      <a:r>
                        <a:rPr lang="en-US" sz="1200"/>
                        <a:t>CHSPSC LLC</a:t>
                      </a:r>
                    </a:p>
                  </a:txBody>
                  <a:tcPr marL="0" marR="0" marT="0" marB="0" anchor="ctr"/>
                </a:tc>
                <a:tc>
                  <a:txBody>
                    <a:bodyPr/>
                    <a:lstStyle/>
                    <a:p>
                      <a:pPr rtl="0"/>
                      <a:r>
                        <a:rPr lang="en-US" sz="1200"/>
                        <a:t>$2,300,000</a:t>
                      </a:r>
                    </a:p>
                  </a:txBody>
                  <a:tcPr marL="0" marR="0" marT="0" marB="0" anchor="ctr"/>
                </a:tc>
                <a:tc>
                  <a:txBody>
                    <a:bodyPr/>
                    <a:lstStyle/>
                    <a:p>
                      <a:pPr rtl="0"/>
                      <a:r>
                        <a:rPr lang="en-US" sz="1200">
                          <a:hlinkClick r:id="rId8"/>
                        </a:rPr>
                        <a:t>HIPAA Business Associate Pays $2.3 Million to Settle Breach Affecting Protected Health Information of Over 6 million Individuals</a:t>
                      </a:r>
                      <a:endParaRPr lang="en-US" sz="1200"/>
                    </a:p>
                  </a:txBody>
                  <a:tcPr marL="0" marR="0" marT="0" marB="0" anchor="ctr"/>
                </a:tc>
                <a:extLst>
                  <a:ext uri="{0D108BD9-81ED-4DB2-BD59-A6C34878D82A}">
                    <a16:rowId xmlns:a16="http://schemas.microsoft.com/office/drawing/2014/main" val="402661514"/>
                  </a:ext>
                </a:extLst>
              </a:tr>
              <a:tr h="421524">
                <a:tc>
                  <a:txBody>
                    <a:bodyPr/>
                    <a:lstStyle/>
                    <a:p>
                      <a:pPr rtl="0"/>
                      <a:r>
                        <a:rPr lang="en-US" sz="1200"/>
                        <a:t>9/25/2020</a:t>
                      </a:r>
                    </a:p>
                  </a:txBody>
                  <a:tcPr marL="0" marR="0" marT="0" marB="0" anchor="ctr"/>
                </a:tc>
                <a:tc>
                  <a:txBody>
                    <a:bodyPr/>
                    <a:lstStyle/>
                    <a:p>
                      <a:pPr rtl="0"/>
                      <a:r>
                        <a:rPr lang="en-US" sz="1200" dirty="0" err="1"/>
                        <a:t>Premera</a:t>
                      </a:r>
                      <a:r>
                        <a:rPr lang="en-US" sz="1200" dirty="0"/>
                        <a:t> Blue Cross</a:t>
                      </a:r>
                    </a:p>
                  </a:txBody>
                  <a:tcPr marL="0" marR="0" marT="0" marB="0" anchor="ctr"/>
                </a:tc>
                <a:tc>
                  <a:txBody>
                    <a:bodyPr/>
                    <a:lstStyle/>
                    <a:p>
                      <a:pPr rtl="0"/>
                      <a:r>
                        <a:rPr lang="en-US" sz="1200"/>
                        <a:t>$6,850,000</a:t>
                      </a:r>
                    </a:p>
                  </a:txBody>
                  <a:tcPr marL="0" marR="0" marT="0" marB="0" anchor="ctr"/>
                </a:tc>
                <a:tc>
                  <a:txBody>
                    <a:bodyPr/>
                    <a:lstStyle/>
                    <a:p>
                      <a:pPr rtl="0"/>
                      <a:r>
                        <a:rPr lang="en-US" sz="1200">
                          <a:hlinkClick r:id="rId9"/>
                        </a:rPr>
                        <a:t>Health Insurer Pays $6.85 Million to Settle Data Breach Affecting Over 10.4 Million People</a:t>
                      </a:r>
                      <a:endParaRPr lang="en-US" sz="1200"/>
                    </a:p>
                  </a:txBody>
                  <a:tcPr marL="0" marR="0" marT="0" marB="0" anchor="ctr"/>
                </a:tc>
                <a:extLst>
                  <a:ext uri="{0D108BD9-81ED-4DB2-BD59-A6C34878D82A}">
                    <a16:rowId xmlns:a16="http://schemas.microsoft.com/office/drawing/2014/main" val="1586081453"/>
                  </a:ext>
                </a:extLst>
              </a:tr>
              <a:tr h="381909">
                <a:tc>
                  <a:txBody>
                    <a:bodyPr/>
                    <a:lstStyle/>
                    <a:p>
                      <a:pPr rtl="0"/>
                      <a:r>
                        <a:rPr lang="en-US" sz="1200"/>
                        <a:t>10/7/2020</a:t>
                      </a:r>
                    </a:p>
                  </a:txBody>
                  <a:tcPr marL="0" marR="0" marT="0" marB="0" anchor="ctr"/>
                </a:tc>
                <a:tc>
                  <a:txBody>
                    <a:bodyPr/>
                    <a:lstStyle/>
                    <a:p>
                      <a:pPr rtl="0"/>
                      <a:r>
                        <a:rPr lang="en-US" sz="1200"/>
                        <a:t>Dignity Health, DBA St. Joseph’s Hospital and Medical Center</a:t>
                      </a:r>
                    </a:p>
                  </a:txBody>
                  <a:tcPr marL="0" marR="0" marT="0" marB="0" anchor="ctr"/>
                </a:tc>
                <a:tc>
                  <a:txBody>
                    <a:bodyPr/>
                    <a:lstStyle/>
                    <a:p>
                      <a:pPr rtl="0"/>
                      <a:r>
                        <a:rPr lang="en-US" sz="1200"/>
                        <a:t>$160,000</a:t>
                      </a:r>
                    </a:p>
                  </a:txBody>
                  <a:tcPr marL="0" marR="0" marT="0" marB="0" anchor="ctr"/>
                </a:tc>
                <a:tc>
                  <a:txBody>
                    <a:bodyPr/>
                    <a:lstStyle/>
                    <a:p>
                      <a:pPr rtl="0"/>
                      <a:r>
                        <a:rPr lang="en-US" sz="1200">
                          <a:hlinkClick r:id="rId10"/>
                        </a:rPr>
                        <a:t>OCR Settles Eighth Investigation in HIPAA Right of Access Initiative</a:t>
                      </a:r>
                      <a:endParaRPr lang="en-US" sz="1200"/>
                    </a:p>
                  </a:txBody>
                  <a:tcPr marL="0" marR="0" marT="0" marB="0" anchor="ctr"/>
                </a:tc>
                <a:extLst>
                  <a:ext uri="{0D108BD9-81ED-4DB2-BD59-A6C34878D82A}">
                    <a16:rowId xmlns:a16="http://schemas.microsoft.com/office/drawing/2014/main" val="1032624917"/>
                  </a:ext>
                </a:extLst>
              </a:tr>
              <a:tr h="316144">
                <a:tc>
                  <a:txBody>
                    <a:bodyPr/>
                    <a:lstStyle/>
                    <a:p>
                      <a:pPr rtl="0"/>
                      <a:r>
                        <a:rPr lang="en-US" sz="1200" dirty="0"/>
                        <a:t>10/9/2020</a:t>
                      </a:r>
                    </a:p>
                  </a:txBody>
                  <a:tcPr marL="0" marR="0" marT="0" marB="0" anchor="ctr"/>
                </a:tc>
                <a:tc>
                  <a:txBody>
                    <a:bodyPr/>
                    <a:lstStyle/>
                    <a:p>
                      <a:pPr rtl="0"/>
                      <a:r>
                        <a:rPr lang="en-US" sz="1200"/>
                        <a:t>NY Spine Medicine (NY Spine)</a:t>
                      </a:r>
                    </a:p>
                  </a:txBody>
                  <a:tcPr marL="0" marR="0" marT="0" marB="0" anchor="ctr"/>
                </a:tc>
                <a:tc>
                  <a:txBody>
                    <a:bodyPr/>
                    <a:lstStyle/>
                    <a:p>
                      <a:pPr rtl="0"/>
                      <a:r>
                        <a:rPr lang="en-US" sz="1200"/>
                        <a:t>$100,000</a:t>
                      </a:r>
                    </a:p>
                  </a:txBody>
                  <a:tcPr marL="0" marR="0" marT="0" marB="0" anchor="ctr"/>
                </a:tc>
                <a:tc>
                  <a:txBody>
                    <a:bodyPr/>
                    <a:lstStyle/>
                    <a:p>
                      <a:pPr rtl="0"/>
                      <a:r>
                        <a:rPr lang="en-US" sz="1200" dirty="0">
                          <a:hlinkClick r:id="rId11"/>
                        </a:rPr>
                        <a:t>OCR Settles Ninth Investigation in HIPAA Right of Access Initiative</a:t>
                      </a:r>
                      <a:endParaRPr lang="en-US" sz="1200" dirty="0"/>
                    </a:p>
                  </a:txBody>
                  <a:tcPr marL="0" marR="0" marT="0" marB="0" anchor="ctr"/>
                </a:tc>
                <a:extLst>
                  <a:ext uri="{0D108BD9-81ED-4DB2-BD59-A6C34878D82A}">
                    <a16:rowId xmlns:a16="http://schemas.microsoft.com/office/drawing/2014/main" val="2391322181"/>
                  </a:ext>
                </a:extLst>
              </a:tr>
              <a:tr h="110753">
                <a:tc>
                  <a:txBody>
                    <a:bodyPr/>
                    <a:lstStyle/>
                    <a:p>
                      <a:pPr rtl="0"/>
                      <a:endParaRPr lang="en-US" sz="1200"/>
                    </a:p>
                  </a:txBody>
                  <a:tcPr marL="0" marR="0" marT="0" marB="0" anchor="ctr"/>
                </a:tc>
                <a:tc>
                  <a:txBody>
                    <a:bodyPr/>
                    <a:lstStyle/>
                    <a:p>
                      <a:pPr rtl="0"/>
                      <a:r>
                        <a:rPr lang="en-US" sz="1200"/>
                        <a:t> 2020 TOTAL:</a:t>
                      </a:r>
                    </a:p>
                  </a:txBody>
                  <a:tcPr marL="0" marR="0" marT="0" marB="0" anchor="ctr"/>
                </a:tc>
                <a:tc>
                  <a:txBody>
                    <a:bodyPr/>
                    <a:lstStyle/>
                    <a:p>
                      <a:pPr rtl="0"/>
                      <a:r>
                        <a:rPr lang="en-US" sz="1200"/>
                        <a:t>$12,211,500</a:t>
                      </a:r>
                    </a:p>
                  </a:txBody>
                  <a:tcPr marL="0" marR="0" marT="0" marB="0" anchor="ctr"/>
                </a:tc>
                <a:tc>
                  <a:txBody>
                    <a:bodyPr/>
                    <a:lstStyle/>
                    <a:p>
                      <a:pPr rtl="0"/>
                      <a:endParaRPr lang="en-US" sz="1200" dirty="0"/>
                    </a:p>
                  </a:txBody>
                  <a:tcPr marL="0" marR="0" marT="0" marB="0" anchor="ctr"/>
                </a:tc>
                <a:extLst>
                  <a:ext uri="{0D108BD9-81ED-4DB2-BD59-A6C34878D82A}">
                    <a16:rowId xmlns:a16="http://schemas.microsoft.com/office/drawing/2014/main" val="1455832807"/>
                  </a:ext>
                </a:extLst>
              </a:tr>
            </a:tbl>
          </a:graphicData>
        </a:graphic>
      </p:graphicFrame>
    </p:spTree>
    <p:extLst>
      <p:ext uri="{BB962C8B-B14F-4D97-AF65-F5344CB8AC3E}">
        <p14:creationId xmlns:p14="http://schemas.microsoft.com/office/powerpoint/2010/main" val="1667354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FERPA (1974)</a:t>
            </a:r>
          </a:p>
        </p:txBody>
      </p:sp>
      <p:pic>
        <p:nvPicPr>
          <p:cNvPr id="19460" name="Picture 4" descr="mage result for ferp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071" y="483074"/>
            <a:ext cx="6667500" cy="20478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4704" y="2879041"/>
            <a:ext cx="10197661" cy="3062377"/>
          </a:xfrm>
          <a:prstGeom prst="rect">
            <a:avLst/>
          </a:prstGeom>
        </p:spPr>
        <p:txBody>
          <a:bodyPr wrap="square">
            <a:spAutoFit/>
          </a:bodyPr>
          <a:lstStyle/>
          <a:p>
            <a:pPr marL="342900" marR="0" lvl="0" indent="-342900">
              <a:spcBef>
                <a:spcPts val="0"/>
              </a:spcBef>
              <a:spcAft>
                <a:spcPts val="1000"/>
              </a:spcAft>
              <a:buFont typeface="Arial" panose="020B0604020202020204" pitchFamily="34" charset="0"/>
              <a:buChar char="•"/>
              <a:tabLst>
                <a:tab pos="457200" algn="l"/>
              </a:tabLst>
            </a:pPr>
            <a:r>
              <a:rPr lang="en-US" sz="2800" dirty="0">
                <a:latin typeface="Arial" charset="0"/>
                <a:ea typeface="Arial" charset="0"/>
                <a:cs typeface="Arial" charset="0"/>
              </a:rPr>
              <a:t>It is a Federal law:  the Family Educational Rights and Privacy Act, and federal regulations - (34 CFR Part 99).</a:t>
            </a:r>
          </a:p>
          <a:p>
            <a:pPr marL="342900" marR="0" lvl="0" indent="-342900">
              <a:spcBef>
                <a:spcPts val="0"/>
              </a:spcBef>
              <a:spcAft>
                <a:spcPts val="1000"/>
              </a:spcAft>
              <a:buFont typeface="Arial" panose="020B0604020202020204" pitchFamily="34" charset="0"/>
              <a:buChar char="•"/>
              <a:tabLst>
                <a:tab pos="457200" algn="l"/>
              </a:tabLst>
            </a:pPr>
            <a:endParaRPr lang="en-US" sz="2800" dirty="0">
              <a:latin typeface="Arial" charset="0"/>
              <a:ea typeface="Arial" charset="0"/>
              <a:cs typeface="Arial" charset="0"/>
            </a:endParaRPr>
          </a:p>
          <a:p>
            <a:pPr marL="342900" indent="-342900">
              <a:spcAft>
                <a:spcPts val="1000"/>
              </a:spcAft>
              <a:buFont typeface="Arial" panose="020B0604020202020204" pitchFamily="34" charset="0"/>
              <a:buChar char="•"/>
              <a:tabLst>
                <a:tab pos="457200" algn="l"/>
              </a:tabLst>
            </a:pPr>
            <a:r>
              <a:rPr lang="en-US" altLang="en-US" sz="2800" dirty="0">
                <a:latin typeface="Arial" charset="0"/>
                <a:ea typeface="Arial" charset="0"/>
                <a:cs typeface="Arial" charset="0"/>
              </a:rPr>
              <a:t>FERPA is enforced by the U.S. Department of Educations’ Family Policy Compliance Office</a:t>
            </a:r>
            <a:r>
              <a:rPr lang="en-US" altLang="en-US" sz="2800" b="1" dirty="0">
                <a:latin typeface="Arial" charset="0"/>
                <a:ea typeface="Arial" charset="0"/>
                <a:cs typeface="Arial" charset="0"/>
              </a:rPr>
              <a:t>.</a:t>
            </a:r>
            <a:endParaRPr lang="en-US" altLang="en-US" sz="2800" dirty="0">
              <a:latin typeface="Arial" charset="0"/>
              <a:ea typeface="Arial" charset="0"/>
              <a:cs typeface="Arial" charset="0"/>
            </a:endParaRPr>
          </a:p>
          <a:p>
            <a:pPr marL="342900" marR="0" lvl="0" indent="-342900">
              <a:spcBef>
                <a:spcPts val="0"/>
              </a:spcBef>
              <a:spcAft>
                <a:spcPts val="1000"/>
              </a:spcAft>
              <a:buFont typeface="Arial" panose="020B0604020202020204" pitchFamily="34" charset="0"/>
              <a:buChar char="•"/>
              <a:tabLst>
                <a:tab pos="457200" algn="l"/>
              </a:tabLst>
            </a:pPr>
            <a:endParaRPr lang="en-US" sz="2800"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15</a:t>
            </a:fld>
            <a:endParaRPr lang="en-US"/>
          </a:p>
        </p:txBody>
      </p:sp>
    </p:spTree>
    <p:extLst>
      <p:ext uri="{BB962C8B-B14F-4D97-AF65-F5344CB8AC3E}">
        <p14:creationId xmlns:p14="http://schemas.microsoft.com/office/powerpoint/2010/main" val="435844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What is FERPA</a:t>
            </a:r>
          </a:p>
        </p:txBody>
      </p:sp>
      <p:sp>
        <p:nvSpPr>
          <p:cNvPr id="3" name="Rectangle 2"/>
          <p:cNvSpPr/>
          <p:nvPr/>
        </p:nvSpPr>
        <p:spPr>
          <a:xfrm>
            <a:off x="601717" y="1688353"/>
            <a:ext cx="10752083" cy="4850559"/>
          </a:xfrm>
          <a:prstGeom prst="rect">
            <a:avLst/>
          </a:prstGeom>
        </p:spPr>
        <p:txBody>
          <a:bodyPr wrap="square">
            <a:spAutoFit/>
          </a:bodyPr>
          <a:lstStyle/>
          <a:p>
            <a:pPr marL="342900" marR="0" lvl="0" indent="-342900" algn="just">
              <a:lnSpc>
                <a:spcPct val="115000"/>
              </a:lnSpc>
              <a:spcBef>
                <a:spcPts val="0"/>
              </a:spcBef>
              <a:spcAft>
                <a:spcPts val="1000"/>
              </a:spcAft>
              <a:buFont typeface="Wingdings" charset="2"/>
              <a:buChar char="Ø"/>
              <a:tabLst>
                <a:tab pos="457200" algn="l"/>
              </a:tabLst>
            </a:pPr>
            <a:r>
              <a:rPr lang="en-US" sz="2800" dirty="0">
                <a:latin typeface="Arial" charset="0"/>
                <a:ea typeface="Arial" charset="0"/>
                <a:cs typeface="Arial" charset="0"/>
              </a:rPr>
              <a:t>It gives right to students enrolled at an educational institution to:</a:t>
            </a:r>
          </a:p>
          <a:p>
            <a:pPr marL="800100" lvl="1" indent="-342900">
              <a:buFont typeface="Arial" charset="0"/>
              <a:buChar char="•"/>
            </a:pPr>
            <a:r>
              <a:rPr lang="en-US" altLang="en-US" sz="2800" dirty="0">
                <a:latin typeface="Arial" charset="0"/>
                <a:ea typeface="Arial" charset="0"/>
                <a:cs typeface="Arial" charset="0"/>
              </a:rPr>
              <a:t> inspect and review their own educational records.</a:t>
            </a:r>
          </a:p>
          <a:p>
            <a:pPr marL="800100" lvl="1" indent="-342900">
              <a:buFont typeface="Arial" charset="0"/>
              <a:buChar char="•"/>
            </a:pPr>
            <a:r>
              <a:rPr lang="en-US" altLang="en-US" sz="2800" dirty="0">
                <a:latin typeface="Arial" charset="0"/>
                <a:ea typeface="Arial" charset="0"/>
                <a:cs typeface="Arial" charset="0"/>
              </a:rPr>
              <a:t> seek and amend education records.</a:t>
            </a:r>
          </a:p>
          <a:p>
            <a:pPr marL="800100" lvl="1" indent="-342900">
              <a:buFont typeface="Arial" charset="0"/>
              <a:buChar char="•"/>
            </a:pPr>
            <a:r>
              <a:rPr lang="en-US" altLang="en-US" sz="2800" dirty="0">
                <a:latin typeface="Arial" charset="0"/>
                <a:ea typeface="Arial" charset="0"/>
                <a:cs typeface="Arial" charset="0"/>
              </a:rPr>
              <a:t> control over the disclosure of information from the education records.</a:t>
            </a:r>
          </a:p>
          <a:p>
            <a:pPr marL="742950" marR="0" lvl="1" indent="-285750" algn="just">
              <a:spcBef>
                <a:spcPts val="0"/>
              </a:spcBef>
              <a:spcAft>
                <a:spcPts val="1000"/>
              </a:spcAft>
              <a:buFont typeface="Arial" panose="020B0604020202020204" pitchFamily="34" charset="0"/>
              <a:buChar char="–"/>
              <a:tabLst>
                <a:tab pos="914400" algn="l"/>
              </a:tabLst>
            </a:pPr>
            <a:endParaRPr lang="en-US" sz="2800" dirty="0">
              <a:latin typeface="Arial" charset="0"/>
              <a:ea typeface="Arial" charset="0"/>
              <a:cs typeface="Arial" charset="0"/>
            </a:endParaRPr>
          </a:p>
          <a:p>
            <a:pPr marL="342900" marR="0" lvl="0" indent="-342900" algn="just">
              <a:spcBef>
                <a:spcPts val="0"/>
              </a:spcBef>
              <a:spcAft>
                <a:spcPts val="1000"/>
              </a:spcAft>
              <a:buFont typeface="Wingdings" charset="2"/>
              <a:buChar char="Ø"/>
              <a:tabLst>
                <a:tab pos="457200" algn="l"/>
              </a:tabLst>
            </a:pPr>
            <a:r>
              <a:rPr lang="en-US" sz="2800" dirty="0">
                <a:latin typeface="Arial" charset="0"/>
                <a:ea typeface="Arial" charset="0"/>
                <a:cs typeface="Arial" charset="0"/>
              </a:rPr>
              <a:t>FERPA contains specific exceptions which allow the institution to use or disclose an Education Record without the students’ consent.</a:t>
            </a:r>
          </a:p>
          <a:p>
            <a:pPr algn="ctr"/>
            <a:r>
              <a:rPr lang="en-US" altLang="en-US" sz="2800" dirty="0">
                <a:latin typeface="Arial" charset="0"/>
                <a:ea typeface="Arial" charset="0"/>
                <a:cs typeface="Arial" charset="0"/>
              </a:rPr>
              <a:t> </a:t>
            </a:r>
            <a:endParaRPr lang="en-US" sz="2800"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16</a:t>
            </a:fld>
            <a:endParaRPr lang="en-US"/>
          </a:p>
        </p:txBody>
      </p:sp>
    </p:spTree>
    <p:extLst>
      <p:ext uri="{BB962C8B-B14F-4D97-AF65-F5344CB8AC3E}">
        <p14:creationId xmlns:p14="http://schemas.microsoft.com/office/powerpoint/2010/main" val="1072902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What is educational record?</a:t>
            </a:r>
          </a:p>
        </p:txBody>
      </p:sp>
      <p:sp>
        <p:nvSpPr>
          <p:cNvPr id="3" name="Rectangle 2"/>
          <p:cNvSpPr/>
          <p:nvPr/>
        </p:nvSpPr>
        <p:spPr>
          <a:xfrm>
            <a:off x="696311" y="1995370"/>
            <a:ext cx="10465676" cy="3321935"/>
          </a:xfrm>
          <a:prstGeom prst="rect">
            <a:avLst/>
          </a:prstGeom>
        </p:spPr>
        <p:txBody>
          <a:bodyPr wrap="square">
            <a:spAutoFit/>
          </a:bodyPr>
          <a:lstStyle/>
          <a:p>
            <a:pPr marL="519113" marR="0" lvl="0" indent="-519113">
              <a:lnSpc>
                <a:spcPct val="115000"/>
              </a:lnSpc>
              <a:spcBef>
                <a:spcPts val="0"/>
              </a:spcBef>
              <a:spcAft>
                <a:spcPts val="1000"/>
              </a:spcAft>
              <a:tabLst>
                <a:tab pos="457200" algn="l"/>
                <a:tab pos="914400" algn="l"/>
                <a:tab pos="1425575" algn="l"/>
                <a:tab pos="1828800" algn="l"/>
              </a:tabLst>
            </a:pPr>
            <a:r>
              <a:rPr lang="en-US" sz="2800" dirty="0">
                <a:latin typeface="Arial" charset="0"/>
                <a:ea typeface="Arial" charset="0"/>
                <a:cs typeface="Arial" charset="0"/>
              </a:rPr>
              <a:t>‟Education Records” are defined by FERPA as any records which…</a:t>
            </a:r>
          </a:p>
          <a:p>
            <a:pPr marL="976313" lvl="1" indent="-519113">
              <a:lnSpc>
                <a:spcPct val="115000"/>
              </a:lnSpc>
              <a:spcAft>
                <a:spcPts val="1000"/>
              </a:spcAft>
              <a:buFont typeface="Arial" charset="0"/>
              <a:buChar char="•"/>
              <a:tabLst>
                <a:tab pos="457200" algn="l"/>
                <a:tab pos="914400" algn="l"/>
                <a:tab pos="1425575" algn="l"/>
                <a:tab pos="1828800" algn="l"/>
              </a:tabLst>
            </a:pPr>
            <a:r>
              <a:rPr lang="en-US" sz="2800" dirty="0">
                <a:latin typeface="Arial" charset="0"/>
                <a:ea typeface="Arial" charset="0"/>
                <a:cs typeface="Arial" charset="0"/>
              </a:rPr>
              <a:t>contain information directly related to a student who is, or was in attendance at an educational institution; and</a:t>
            </a:r>
          </a:p>
          <a:p>
            <a:pPr marL="976313" lvl="1" indent="-519113">
              <a:lnSpc>
                <a:spcPct val="115000"/>
              </a:lnSpc>
              <a:spcAft>
                <a:spcPts val="1000"/>
              </a:spcAft>
              <a:buFont typeface="Arial" charset="0"/>
              <a:buChar char="•"/>
              <a:tabLst>
                <a:tab pos="457200" algn="l"/>
                <a:tab pos="914400" algn="l"/>
                <a:tab pos="1425575" algn="l"/>
                <a:tab pos="1828800" algn="l"/>
              </a:tabLst>
            </a:pPr>
            <a:r>
              <a:rPr lang="en-US" sz="2800" dirty="0">
                <a:latin typeface="Arial" charset="0"/>
                <a:ea typeface="Arial" charset="0"/>
                <a:cs typeface="Arial" charset="0"/>
              </a:rPr>
              <a:t>are maintained by the institution, or by a party acting for institution.   </a:t>
            </a:r>
          </a:p>
        </p:txBody>
      </p:sp>
      <p:sp>
        <p:nvSpPr>
          <p:cNvPr id="4" name="Slide Number Placeholder 3"/>
          <p:cNvSpPr>
            <a:spLocks noGrp="1"/>
          </p:cNvSpPr>
          <p:nvPr>
            <p:ph type="sldNum" sz="quarter" idx="12"/>
          </p:nvPr>
        </p:nvSpPr>
        <p:spPr/>
        <p:txBody>
          <a:bodyPr/>
          <a:lstStyle/>
          <a:p>
            <a:fld id="{3E5BF5F9-4D9A-9543-85E8-59158CD2B6EB}" type="slidenum">
              <a:rPr lang="en-US" smtClean="0"/>
              <a:t>17</a:t>
            </a:fld>
            <a:endParaRPr lang="en-US"/>
          </a:p>
        </p:txBody>
      </p:sp>
    </p:spTree>
    <p:extLst>
      <p:ext uri="{BB962C8B-B14F-4D97-AF65-F5344CB8AC3E}">
        <p14:creationId xmlns:p14="http://schemas.microsoft.com/office/powerpoint/2010/main" val="1673612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pPr marL="0" marR="0" lvl="0" indent="0" algn="just">
              <a:spcBef>
                <a:spcPts val="0"/>
              </a:spcBef>
              <a:tabLst>
                <a:tab pos="457200" algn="l"/>
              </a:tabLst>
            </a:pPr>
            <a:r>
              <a:rPr lang="en-US" b="1" dirty="0">
                <a:solidFill>
                  <a:srgbClr val="FF0000"/>
                </a:solidFill>
                <a:latin typeface="Arial" charset="0"/>
                <a:ea typeface="Arial" charset="0"/>
                <a:cs typeface="Arial" charset="0"/>
              </a:rPr>
              <a:t>Education records include:</a:t>
            </a:r>
          </a:p>
        </p:txBody>
      </p:sp>
      <p:sp>
        <p:nvSpPr>
          <p:cNvPr id="5" name="TextBox 10"/>
          <p:cNvSpPr txBox="1">
            <a:spLocks noChangeArrowheads="1"/>
          </p:cNvSpPr>
          <p:nvPr/>
        </p:nvSpPr>
        <p:spPr bwMode="auto">
          <a:xfrm>
            <a:off x="383864" y="1515766"/>
            <a:ext cx="10969936"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3088" indent="-573088"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800100" marR="0" lvl="0" indent="-342900" algn="just" defTabSz="476250">
              <a:spcBef>
                <a:spcPts val="0"/>
              </a:spcBef>
              <a:buFont typeface="Arial" charset="0"/>
              <a:buChar char="•"/>
              <a:tabLst>
                <a:tab pos="457200" algn="l"/>
                <a:tab pos="914400" algn="l"/>
                <a:tab pos="1425575" algn="l"/>
              </a:tabLst>
            </a:pPr>
            <a:r>
              <a:rPr lang="en-US" sz="2800" dirty="0">
                <a:ea typeface="Arial" charset="0"/>
                <a:cs typeface="Arial" charset="0"/>
              </a:rPr>
              <a:t>	ALL records in any format including: </a:t>
            </a:r>
            <a:r>
              <a:rPr lang="en-US" sz="2800" dirty="0">
                <a:solidFill>
                  <a:srgbClr val="FF0000"/>
                </a:solidFill>
                <a:ea typeface="Arial" charset="0"/>
                <a:cs typeface="Arial" charset="0"/>
              </a:rPr>
              <a:t>emails</a:t>
            </a:r>
            <a:r>
              <a:rPr lang="en-US" sz="2800" dirty="0">
                <a:ea typeface="Arial" charset="0"/>
                <a:cs typeface="Arial" charset="0"/>
              </a:rPr>
              <a:t> to, from, or about a 	student maintained by a faculty or staff member in a personal or 	</a:t>
            </a:r>
            <a:r>
              <a:rPr lang="en-US" sz="2800" dirty="0">
                <a:solidFill>
                  <a:srgbClr val="FF0000"/>
                </a:solidFill>
                <a:ea typeface="Arial" charset="0"/>
                <a:cs typeface="Arial" charset="0"/>
              </a:rPr>
              <a:t>private email account, test papers, essays, computer records, 	tracking information from a card swipe, film, photos, videos, audio 	tape, records of disciplinary hearings, application files of any individual enrolled or previously enrolled as a student</a:t>
            </a:r>
            <a:r>
              <a:rPr lang="en-US" sz="2800" dirty="0">
                <a:ea typeface="Arial" charset="0"/>
                <a:cs typeface="Arial" charset="0"/>
              </a:rPr>
              <a:t>. </a:t>
            </a:r>
          </a:p>
          <a:p>
            <a:pPr marL="342900" marR="0" lvl="0" indent="-342900" algn="just">
              <a:spcBef>
                <a:spcPts val="0"/>
              </a:spcBef>
              <a:buFont typeface="Arial" charset="0"/>
              <a:buChar char="•"/>
              <a:tabLst>
                <a:tab pos="457200" algn="l"/>
                <a:tab pos="914400" algn="l"/>
                <a:tab pos="1425575" algn="l"/>
              </a:tabLst>
            </a:pPr>
            <a:endParaRPr lang="en-US" sz="2800" dirty="0">
              <a:ea typeface="Arial" charset="0"/>
              <a:cs typeface="Arial" charset="0"/>
            </a:endParaRPr>
          </a:p>
          <a:p>
            <a:pPr marL="914400" marR="0" lvl="0" indent="-511175" algn="just">
              <a:spcBef>
                <a:spcPts val="0"/>
              </a:spcBef>
              <a:buFont typeface="Arial" charset="0"/>
              <a:buChar char="•"/>
              <a:tabLst>
                <a:tab pos="403225" algn="l"/>
                <a:tab pos="569913" algn="l"/>
                <a:tab pos="1377950" algn="l"/>
              </a:tabLst>
            </a:pPr>
            <a:r>
              <a:rPr lang="en-US" sz="2800" dirty="0">
                <a:ea typeface="Arial" charset="0"/>
                <a:cs typeface="Arial" charset="0"/>
              </a:rPr>
              <a:t>Personally Identifiable Information: Information obtained from Education Records that, alone or combined with other         information, can be used to identify a student. </a:t>
            </a:r>
          </a:p>
        </p:txBody>
      </p:sp>
      <p:sp>
        <p:nvSpPr>
          <p:cNvPr id="4" name="Slide Number Placeholder 3"/>
          <p:cNvSpPr>
            <a:spLocks noGrp="1"/>
          </p:cNvSpPr>
          <p:nvPr>
            <p:ph type="sldNum" sz="quarter" idx="12"/>
          </p:nvPr>
        </p:nvSpPr>
        <p:spPr/>
        <p:txBody>
          <a:bodyPr/>
          <a:lstStyle/>
          <a:p>
            <a:fld id="{3E5BF5F9-4D9A-9543-85E8-59158CD2B6EB}" type="slidenum">
              <a:rPr lang="en-US" smtClean="0"/>
              <a:t>18</a:t>
            </a:fld>
            <a:endParaRPr lang="en-US"/>
          </a:p>
        </p:txBody>
      </p:sp>
    </p:spTree>
    <p:extLst>
      <p:ext uri="{BB962C8B-B14F-4D97-AF65-F5344CB8AC3E}">
        <p14:creationId xmlns:p14="http://schemas.microsoft.com/office/powerpoint/2010/main" val="1570271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US" b="1" dirty="0">
                <a:solidFill>
                  <a:srgbClr val="FF0000"/>
                </a:solidFill>
                <a:latin typeface="Arial" charset="0"/>
                <a:ea typeface="Arial" charset="0"/>
                <a:cs typeface="Arial" charset="0"/>
              </a:rPr>
              <a:t>Education records include:</a:t>
            </a:r>
            <a:endParaRPr lang="en-GB" b="1" dirty="0">
              <a:solidFill>
                <a:srgbClr val="FF0000"/>
              </a:solidFill>
              <a:latin typeface="Arial" charset="0"/>
              <a:ea typeface="Arial" charset="0"/>
              <a:cs typeface="Arial" charset="0"/>
            </a:endParaRPr>
          </a:p>
        </p:txBody>
      </p:sp>
      <p:sp>
        <p:nvSpPr>
          <p:cNvPr id="5" name="TextBox 10"/>
          <p:cNvSpPr txBox="1">
            <a:spLocks noChangeArrowheads="1"/>
          </p:cNvSpPr>
          <p:nvPr/>
        </p:nvSpPr>
        <p:spPr bwMode="auto">
          <a:xfrm>
            <a:off x="992644" y="1580330"/>
            <a:ext cx="1036115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3088" indent="-573088"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spcBef>
                <a:spcPts val="0"/>
              </a:spcBef>
              <a:tabLst>
                <a:tab pos="457200" algn="l"/>
              </a:tabLst>
            </a:pPr>
            <a:r>
              <a:rPr lang="en-US" sz="2800" dirty="0">
                <a:ea typeface="Arial" charset="0"/>
                <a:cs typeface="Arial" charset="0"/>
              </a:rPr>
              <a:t>		</a:t>
            </a:r>
          </a:p>
          <a:p>
            <a:pPr marL="457200" marR="0" lvl="0" indent="-457200" algn="just">
              <a:spcBef>
                <a:spcPts val="0"/>
              </a:spcBef>
              <a:buFont typeface="Arial" charset="0"/>
              <a:buChar char="•"/>
              <a:tabLst>
                <a:tab pos="457200" algn="l"/>
                <a:tab pos="914400" algn="l"/>
                <a:tab pos="1377950" algn="l"/>
              </a:tabLst>
            </a:pPr>
            <a:r>
              <a:rPr lang="en-US" sz="2800" dirty="0">
                <a:ea typeface="Arial" charset="0"/>
                <a:cs typeface="Arial" charset="0"/>
              </a:rPr>
              <a:t>Employment records of students working in jobs 	designated as ‟work-study” positions.</a:t>
            </a:r>
          </a:p>
          <a:p>
            <a:pPr marL="457200" marR="0" lvl="0" indent="-457200" algn="just">
              <a:spcBef>
                <a:spcPts val="0"/>
              </a:spcBef>
              <a:buFont typeface="Arial" charset="0"/>
              <a:buChar char="•"/>
              <a:tabLst>
                <a:tab pos="457200" algn="l"/>
                <a:tab pos="914400" algn="l"/>
                <a:tab pos="1377950" algn="l"/>
              </a:tabLst>
            </a:pPr>
            <a:endParaRPr lang="en-US" sz="2800" dirty="0">
              <a:ea typeface="Arial" charset="0"/>
              <a:cs typeface="Arial" charset="0"/>
            </a:endParaRPr>
          </a:p>
          <a:p>
            <a:pPr marL="457200" marR="0" lvl="0" indent="-457200" algn="just">
              <a:spcBef>
                <a:spcPts val="0"/>
              </a:spcBef>
              <a:buFont typeface="Arial" charset="0"/>
              <a:buChar char="•"/>
              <a:tabLst>
                <a:tab pos="457200" algn="l"/>
                <a:tab pos="914400" algn="l"/>
                <a:tab pos="1377950" algn="l"/>
              </a:tabLst>
            </a:pPr>
            <a:r>
              <a:rPr lang="en-US" sz="2800" dirty="0">
                <a:ea typeface="Arial" charset="0"/>
                <a:cs typeface="Arial" charset="0"/>
              </a:rPr>
              <a:t>‟Education Records” created or maintained by a third party that has a contract to provide a service that the institution could have performed internally.</a:t>
            </a:r>
          </a:p>
          <a:p>
            <a:pPr marL="0" marR="0" lvl="0" indent="0">
              <a:spcBef>
                <a:spcPts val="0"/>
              </a:spcBef>
              <a:tabLst>
                <a:tab pos="457200" algn="l"/>
              </a:tabLst>
            </a:pPr>
            <a:endParaRPr lang="en-US" sz="2800" dirty="0">
              <a:ea typeface="Arial" charset="0"/>
              <a:cs typeface="Arial" charset="0"/>
            </a:endParaRPr>
          </a:p>
          <a:p>
            <a:pPr marL="0" marR="0" lvl="0" indent="0" algn="ctr">
              <a:spcBef>
                <a:spcPts val="0"/>
              </a:spcBef>
              <a:tabLst>
                <a:tab pos="457200" algn="l"/>
              </a:tabLst>
            </a:pPr>
            <a:r>
              <a:rPr lang="en-US" sz="2800" b="1" dirty="0">
                <a:ea typeface="Arial" charset="0"/>
                <a:cs typeface="Arial" charset="0"/>
              </a:rPr>
              <a:t>EDUCATION RECORDS ARE EVERYWHERE!</a:t>
            </a:r>
          </a:p>
        </p:txBody>
      </p:sp>
      <p:sp>
        <p:nvSpPr>
          <p:cNvPr id="4" name="Slide Number Placeholder 3"/>
          <p:cNvSpPr>
            <a:spLocks noGrp="1"/>
          </p:cNvSpPr>
          <p:nvPr>
            <p:ph type="sldNum" sz="quarter" idx="12"/>
          </p:nvPr>
        </p:nvSpPr>
        <p:spPr/>
        <p:txBody>
          <a:bodyPr/>
          <a:lstStyle/>
          <a:p>
            <a:fld id="{3E5BF5F9-4D9A-9543-85E8-59158CD2B6EB}" type="slidenum">
              <a:rPr lang="en-US" smtClean="0"/>
              <a:t>19</a:t>
            </a:fld>
            <a:endParaRPr lang="en-US"/>
          </a:p>
        </p:txBody>
      </p:sp>
    </p:spTree>
    <p:extLst>
      <p:ext uri="{BB962C8B-B14F-4D97-AF65-F5344CB8AC3E}">
        <p14:creationId xmlns:p14="http://schemas.microsoft.com/office/powerpoint/2010/main" val="154206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031B-94BC-A242-B0DF-3659052DD03E}"/>
              </a:ext>
            </a:extLst>
          </p:cNvPr>
          <p:cNvSpPr>
            <a:spLocks noGrp="1"/>
          </p:cNvSpPr>
          <p:nvPr>
            <p:ph type="title"/>
          </p:nvPr>
        </p:nvSpPr>
        <p:spPr>
          <a:xfrm>
            <a:off x="838200" y="148148"/>
            <a:ext cx="10515600" cy="1325563"/>
          </a:xfrm>
        </p:spPr>
        <p:txBody>
          <a:bodyPr/>
          <a:lstStyle/>
          <a:p>
            <a:r>
              <a:rPr lang="en-US" dirty="0">
                <a:latin typeface="Arial" charset="0"/>
                <a:ea typeface="Arial" charset="0"/>
                <a:cs typeface="Arial" charset="0"/>
              </a:rPr>
              <a:t>Goals for today</a:t>
            </a:r>
            <a:endParaRPr lang="en-US" dirty="0"/>
          </a:p>
        </p:txBody>
      </p:sp>
      <p:sp>
        <p:nvSpPr>
          <p:cNvPr id="5" name="Rectangle 4"/>
          <p:cNvSpPr/>
          <p:nvPr/>
        </p:nvSpPr>
        <p:spPr>
          <a:xfrm>
            <a:off x="800100" y="1311721"/>
            <a:ext cx="10637704" cy="5262979"/>
          </a:xfrm>
          <a:prstGeom prst="rect">
            <a:avLst/>
          </a:prstGeom>
        </p:spPr>
        <p:txBody>
          <a:bodyPr wrap="square">
            <a:spAutoFit/>
          </a:bodyPr>
          <a:lstStyle/>
          <a:p>
            <a:pPr marL="457200" indent="-457200">
              <a:buFont typeface="Wingdings" pitchFamily="2" charset="2"/>
              <a:buChar char="Ø"/>
            </a:pPr>
            <a:r>
              <a:rPr lang="en-US" sz="2800" dirty="0">
                <a:latin typeface="Arial" charset="0"/>
                <a:ea typeface="Arial" charset="0"/>
                <a:cs typeface="Arial" charset="0"/>
              </a:rPr>
              <a:t>Learn the basics of the following privacy acts</a:t>
            </a:r>
          </a:p>
          <a:p>
            <a:pPr marL="914400" lvl="1" indent="-457200">
              <a:buFont typeface="Arial" panose="020B0604020202020204" pitchFamily="34" charset="0"/>
              <a:buChar char="•"/>
            </a:pPr>
            <a:r>
              <a:rPr lang="en-US" sz="2800" dirty="0">
                <a:latin typeface="Arial" charset="0"/>
                <a:ea typeface="Arial" charset="0"/>
                <a:cs typeface="Arial" charset="0"/>
              </a:rPr>
              <a:t>HIPPA</a:t>
            </a:r>
          </a:p>
          <a:p>
            <a:pPr marL="914400" lvl="1" indent="-457200">
              <a:buFont typeface="Arial" panose="020B0604020202020204" pitchFamily="34" charset="0"/>
              <a:buChar char="•"/>
            </a:pPr>
            <a:r>
              <a:rPr lang="en-US" sz="2800" dirty="0">
                <a:latin typeface="Arial" charset="0"/>
                <a:ea typeface="Arial" charset="0"/>
                <a:cs typeface="Arial" charset="0"/>
              </a:rPr>
              <a:t>FERPA</a:t>
            </a:r>
          </a:p>
          <a:p>
            <a:pPr marL="914400" lvl="1" indent="-457200">
              <a:buFont typeface="Arial" panose="020B0604020202020204" pitchFamily="34" charset="0"/>
              <a:buChar char="•"/>
            </a:pPr>
            <a:r>
              <a:rPr lang="en-US" sz="2800" dirty="0">
                <a:latin typeface="Arial" charset="0"/>
                <a:ea typeface="Arial" charset="0"/>
                <a:cs typeface="Arial" charset="0"/>
              </a:rPr>
              <a:t>COPPA</a:t>
            </a:r>
          </a:p>
          <a:p>
            <a:pPr marL="914400" lvl="1" indent="-457200">
              <a:buFont typeface="Arial" panose="020B0604020202020204" pitchFamily="34" charset="0"/>
              <a:buChar char="•"/>
            </a:pPr>
            <a:r>
              <a:rPr lang="en-US" sz="2800" dirty="0">
                <a:latin typeface="Arial" charset="0"/>
                <a:ea typeface="Arial" charset="0"/>
                <a:cs typeface="Arial" charset="0"/>
              </a:rPr>
              <a:t>GDPR</a:t>
            </a:r>
          </a:p>
          <a:p>
            <a:pPr marL="914400" lvl="1" indent="-457200">
              <a:buFont typeface="Arial" panose="020B0604020202020204" pitchFamily="34" charset="0"/>
              <a:buChar char="•"/>
            </a:pPr>
            <a:r>
              <a:rPr lang="en-US" sz="2800" dirty="0">
                <a:latin typeface="Arial" charset="0"/>
                <a:ea typeface="Arial" charset="0"/>
                <a:cs typeface="Arial" charset="0"/>
              </a:rPr>
              <a:t>CCPA</a:t>
            </a:r>
          </a:p>
          <a:p>
            <a:pPr marL="914400" lvl="1" indent="-457200">
              <a:buFont typeface="Arial" panose="020B0604020202020204" pitchFamily="34" charset="0"/>
              <a:buChar char="•"/>
            </a:pPr>
            <a:endParaRPr lang="en-US" sz="2800" dirty="0">
              <a:latin typeface="Arial" charset="0"/>
              <a:ea typeface="Arial" charset="0"/>
              <a:cs typeface="Arial" charset="0"/>
            </a:endParaRPr>
          </a:p>
          <a:p>
            <a:pPr marL="457200" indent="-457200">
              <a:buFont typeface="Wingdings" pitchFamily="2" charset="2"/>
              <a:buChar char="Ø"/>
            </a:pPr>
            <a:r>
              <a:rPr lang="en-US" sz="2800" dirty="0">
                <a:latin typeface="Arial" charset="0"/>
                <a:ea typeface="Arial" charset="0"/>
                <a:cs typeface="Arial" charset="0"/>
              </a:rPr>
              <a:t>Learn the basics of popular/emerging privacy frameworks</a:t>
            </a:r>
          </a:p>
          <a:p>
            <a:pPr marL="914400" lvl="1" indent="-457200">
              <a:buFont typeface="Arial" panose="020B0604020202020204" pitchFamily="34" charset="0"/>
              <a:buChar char="•"/>
            </a:pPr>
            <a:r>
              <a:rPr lang="en-US" sz="2800" dirty="0">
                <a:latin typeface="Arial" charset="0"/>
                <a:ea typeface="Arial" charset="0"/>
                <a:cs typeface="Arial" charset="0"/>
              </a:rPr>
              <a:t>OECD</a:t>
            </a:r>
          </a:p>
          <a:p>
            <a:pPr marL="914400" lvl="1" indent="-457200">
              <a:buFont typeface="Arial" panose="020B0604020202020204" pitchFamily="34" charset="0"/>
              <a:buChar char="•"/>
            </a:pPr>
            <a:r>
              <a:rPr lang="en-US" sz="2800" dirty="0">
                <a:latin typeface="Arial" charset="0"/>
                <a:ea typeface="Arial" charset="0"/>
                <a:cs typeface="Arial" charset="0"/>
              </a:rPr>
              <a:t>APEC</a:t>
            </a:r>
          </a:p>
          <a:p>
            <a:pPr marL="914400" lvl="1" indent="-457200">
              <a:buFont typeface="Arial" panose="020B0604020202020204" pitchFamily="34" charset="0"/>
              <a:buChar char="•"/>
            </a:pPr>
            <a:r>
              <a:rPr lang="en-US" sz="2800" dirty="0">
                <a:latin typeface="Arial" charset="0"/>
                <a:ea typeface="Arial" charset="0"/>
                <a:cs typeface="Arial" charset="0"/>
              </a:rPr>
              <a:t>NIST</a:t>
            </a:r>
          </a:p>
          <a:p>
            <a:pPr marL="914400" lvl="1" indent="-457200">
              <a:buFont typeface="Arial" panose="020B0604020202020204" pitchFamily="34" charset="0"/>
              <a:buChar char="•"/>
            </a:pPr>
            <a:r>
              <a:rPr lang="en-US" sz="2800" dirty="0">
                <a:latin typeface="Arial" charset="0"/>
                <a:ea typeface="Arial" charset="0"/>
                <a:cs typeface="Arial" charset="0"/>
              </a:rPr>
              <a:t>IAPP</a:t>
            </a:r>
          </a:p>
        </p:txBody>
      </p:sp>
      <p:sp>
        <p:nvSpPr>
          <p:cNvPr id="3" name="Slide Number Placeholder 2"/>
          <p:cNvSpPr>
            <a:spLocks noGrp="1"/>
          </p:cNvSpPr>
          <p:nvPr>
            <p:ph type="sldNum" sz="quarter" idx="12"/>
          </p:nvPr>
        </p:nvSpPr>
        <p:spPr/>
        <p:txBody>
          <a:bodyPr/>
          <a:lstStyle/>
          <a:p>
            <a:fld id="{3E5BF5F9-4D9A-9543-85E8-59158CD2B6EB}" type="slidenum">
              <a:rPr lang="en-US" smtClean="0"/>
              <a:t>2</a:t>
            </a:fld>
            <a:endParaRPr lang="en-US"/>
          </a:p>
        </p:txBody>
      </p:sp>
    </p:spTree>
    <p:extLst>
      <p:ext uri="{BB962C8B-B14F-4D97-AF65-F5344CB8AC3E}">
        <p14:creationId xmlns:p14="http://schemas.microsoft.com/office/powerpoint/2010/main" val="543532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38" y="0"/>
            <a:ext cx="10515600" cy="1325563"/>
          </a:xfrm>
        </p:spPr>
        <p:txBody>
          <a:bodyPr/>
          <a:lstStyle/>
          <a:p>
            <a:r>
              <a:rPr lang="en-GB" b="1" dirty="0">
                <a:solidFill>
                  <a:srgbClr val="FF0000"/>
                </a:solidFill>
                <a:latin typeface="Arial" charset="0"/>
                <a:ea typeface="Arial" charset="0"/>
                <a:cs typeface="Arial" charset="0"/>
              </a:rPr>
              <a:t>Examples of non-education data</a:t>
            </a:r>
          </a:p>
        </p:txBody>
      </p:sp>
      <p:sp>
        <p:nvSpPr>
          <p:cNvPr id="3" name="Rectangle 2"/>
          <p:cNvSpPr/>
          <p:nvPr/>
        </p:nvSpPr>
        <p:spPr>
          <a:xfrm>
            <a:off x="646386" y="1325563"/>
            <a:ext cx="10187152" cy="5262979"/>
          </a:xfrm>
          <a:prstGeom prst="rect">
            <a:avLst/>
          </a:prstGeom>
        </p:spPr>
        <p:txBody>
          <a:bodyPr wrap="square">
            <a:spAutoFit/>
          </a:bodyPr>
          <a:lstStyle/>
          <a:p>
            <a:pPr marL="285750" indent="-285750" algn="just">
              <a:buFont typeface="Arial" charset="0"/>
              <a:buChar char="•"/>
              <a:tabLst>
                <a:tab pos="457200" algn="l"/>
              </a:tabLst>
            </a:pPr>
            <a:r>
              <a:rPr lang="en-US" sz="2400" dirty="0">
                <a:latin typeface="Arial" charset="0"/>
                <a:ea typeface="Arial" charset="0"/>
                <a:cs typeface="Arial" charset="0"/>
              </a:rPr>
              <a:t>Information that is personally observed by a staff or faculty member;</a:t>
            </a:r>
          </a:p>
          <a:p>
            <a:pPr marL="171450" indent="-171450">
              <a:buFont typeface="Arial" charset="0"/>
              <a:buChar char="•"/>
              <a:tabLst>
                <a:tab pos="457200" algn="l"/>
              </a:tabLst>
            </a:pPr>
            <a:endParaRPr lang="en-US" sz="2400" dirty="0">
              <a:latin typeface="Arial" charset="0"/>
              <a:ea typeface="Arial" charset="0"/>
              <a:cs typeface="Arial" charset="0"/>
            </a:endParaRPr>
          </a:p>
          <a:p>
            <a:pPr marL="285750" indent="-285750" algn="just">
              <a:buFont typeface="Arial" charset="0"/>
              <a:buChar char="•"/>
              <a:tabLst>
                <a:tab pos="457200" algn="l"/>
              </a:tabLst>
            </a:pPr>
            <a:r>
              <a:rPr lang="en-US" sz="2400" dirty="0">
                <a:latin typeface="Arial" charset="0"/>
                <a:ea typeface="Arial" charset="0"/>
                <a:cs typeface="Arial" charset="0"/>
              </a:rPr>
              <a:t>Records created and maintained by a law enforcement unit solely for law enforcement purposes;</a:t>
            </a:r>
          </a:p>
          <a:p>
            <a:pPr marL="171450" indent="-171450">
              <a:buFont typeface="Arial" charset="0"/>
              <a:buChar char="•"/>
              <a:tabLst>
                <a:tab pos="457200" algn="l"/>
              </a:tabLst>
            </a:pPr>
            <a:endParaRPr lang="en-US" sz="2400" dirty="0">
              <a:latin typeface="Arial" charset="0"/>
              <a:ea typeface="Arial" charset="0"/>
              <a:cs typeface="Arial" charset="0"/>
            </a:endParaRPr>
          </a:p>
          <a:p>
            <a:pPr marL="285750" indent="-285750" algn="just">
              <a:buFont typeface="Arial" charset="0"/>
              <a:buChar char="•"/>
              <a:tabLst>
                <a:tab pos="457200" algn="l"/>
              </a:tabLst>
            </a:pPr>
            <a:r>
              <a:rPr lang="en-US" sz="2400" dirty="0">
                <a:latin typeface="Arial" charset="0"/>
                <a:ea typeface="Arial" charset="0"/>
                <a:cs typeface="Arial" charset="0"/>
              </a:rPr>
              <a:t>Employment records of individuals who are employed in a job that does not require student status and can be filled by any person; </a:t>
            </a:r>
          </a:p>
          <a:p>
            <a:pPr marL="171450" indent="-171450">
              <a:buFont typeface="Arial" charset="0"/>
              <a:buChar char="•"/>
              <a:tabLst>
                <a:tab pos="457200" algn="l"/>
              </a:tabLst>
            </a:pPr>
            <a:endParaRPr lang="en-US" sz="2400" dirty="0">
              <a:latin typeface="Arial" charset="0"/>
              <a:ea typeface="Arial" charset="0"/>
              <a:cs typeface="Arial" charset="0"/>
            </a:endParaRPr>
          </a:p>
          <a:p>
            <a:pPr marL="285750" indent="-285750" algn="just">
              <a:buFont typeface="Arial" charset="0"/>
              <a:buChar char="•"/>
              <a:tabLst>
                <a:tab pos="457200" algn="l"/>
              </a:tabLst>
            </a:pPr>
            <a:r>
              <a:rPr lang="en-US" sz="2400" dirty="0">
                <a:latin typeface="Arial" charset="0"/>
                <a:ea typeface="Arial" charset="0"/>
                <a:cs typeface="Arial" charset="0"/>
              </a:rPr>
              <a:t>Medical records made and maintained about treatment provided to students by a health care provider in the campus;</a:t>
            </a:r>
          </a:p>
          <a:p>
            <a:pPr marL="285750" indent="-285750" algn="just">
              <a:buFont typeface="Arial" charset="0"/>
              <a:buChar char="•"/>
              <a:tabLst>
                <a:tab pos="457200" algn="l"/>
              </a:tabLst>
            </a:pPr>
            <a:endParaRPr lang="en-US" sz="2400" dirty="0">
              <a:latin typeface="Arial" charset="0"/>
              <a:ea typeface="Arial" charset="0"/>
              <a:cs typeface="Arial" charset="0"/>
            </a:endParaRPr>
          </a:p>
          <a:p>
            <a:pPr marL="285750" indent="-285750" algn="just">
              <a:buFont typeface="Arial" charset="0"/>
              <a:buChar char="•"/>
              <a:tabLst>
                <a:tab pos="457200" algn="l"/>
              </a:tabLst>
            </a:pPr>
            <a:r>
              <a:rPr lang="en-US" sz="2400" dirty="0">
                <a:latin typeface="Arial" charset="0"/>
                <a:ea typeface="Arial" charset="0"/>
                <a:cs typeface="Arial" charset="0"/>
              </a:rPr>
              <a:t>Financial information about a student’s parent or guardian;</a:t>
            </a:r>
          </a:p>
          <a:p>
            <a:pPr marL="285750" indent="-285750" algn="just">
              <a:buFont typeface="Arial" charset="0"/>
              <a:buChar char="•"/>
              <a:tabLst>
                <a:tab pos="457200" algn="l"/>
              </a:tabLst>
            </a:pPr>
            <a:endParaRPr lang="en-US" sz="2400" dirty="0">
              <a:latin typeface="Arial" charset="0"/>
              <a:ea typeface="Arial" charset="0"/>
              <a:cs typeface="Arial" charset="0"/>
            </a:endParaRPr>
          </a:p>
          <a:p>
            <a:pPr marL="285750" indent="-285750" algn="just">
              <a:buFont typeface="Arial" charset="0"/>
              <a:buChar char="•"/>
              <a:tabLst>
                <a:tab pos="457200" algn="l"/>
              </a:tabLst>
            </a:pPr>
            <a:r>
              <a:rPr lang="en-US" sz="2400" dirty="0">
                <a:latin typeface="Arial" charset="0"/>
                <a:ea typeface="Arial" charset="0"/>
                <a:cs typeface="Arial" charset="0"/>
              </a:rPr>
              <a:t>Application files of individuals who do not enroll as students;</a:t>
            </a:r>
          </a:p>
        </p:txBody>
      </p:sp>
      <p:sp>
        <p:nvSpPr>
          <p:cNvPr id="4" name="Slide Number Placeholder 3"/>
          <p:cNvSpPr>
            <a:spLocks noGrp="1"/>
          </p:cNvSpPr>
          <p:nvPr>
            <p:ph type="sldNum" sz="quarter" idx="12"/>
          </p:nvPr>
        </p:nvSpPr>
        <p:spPr/>
        <p:txBody>
          <a:bodyPr/>
          <a:lstStyle/>
          <a:p>
            <a:fld id="{3E5BF5F9-4D9A-9543-85E8-59158CD2B6EB}" type="slidenum">
              <a:rPr lang="en-US" smtClean="0"/>
              <a:t>20</a:t>
            </a:fld>
            <a:endParaRPr lang="en-US"/>
          </a:p>
        </p:txBody>
      </p:sp>
    </p:spTree>
    <p:extLst>
      <p:ext uri="{BB962C8B-B14F-4D97-AF65-F5344CB8AC3E}">
        <p14:creationId xmlns:p14="http://schemas.microsoft.com/office/powerpoint/2010/main" val="188809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72" y="51075"/>
            <a:ext cx="10515600" cy="1325563"/>
          </a:xfrm>
        </p:spPr>
        <p:txBody>
          <a:bodyPr/>
          <a:lstStyle/>
          <a:p>
            <a:r>
              <a:rPr lang="en-GB" b="1" dirty="0">
                <a:solidFill>
                  <a:srgbClr val="FF0000"/>
                </a:solidFill>
                <a:latin typeface="Arial" charset="0"/>
                <a:ea typeface="Arial" charset="0"/>
                <a:cs typeface="Arial" charset="0"/>
              </a:rPr>
              <a:t>Parents and FERPA</a:t>
            </a:r>
          </a:p>
        </p:txBody>
      </p:sp>
      <p:sp>
        <p:nvSpPr>
          <p:cNvPr id="5" name="TextBox 10"/>
          <p:cNvSpPr txBox="1">
            <a:spLocks noChangeArrowheads="1"/>
          </p:cNvSpPr>
          <p:nvPr/>
        </p:nvSpPr>
        <p:spPr bwMode="auto">
          <a:xfrm>
            <a:off x="818681" y="1712058"/>
            <a:ext cx="1032754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3088" indent="-573088"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342900" marR="0" lvl="0" indent="-342900" algn="just">
              <a:spcBef>
                <a:spcPts val="0"/>
              </a:spcBef>
              <a:buFont typeface="Arial" charset="0"/>
              <a:buChar char="•"/>
              <a:tabLst>
                <a:tab pos="457200" algn="l"/>
              </a:tabLst>
            </a:pPr>
            <a:r>
              <a:rPr lang="en-US" sz="2800" dirty="0">
                <a:ea typeface="Arial" charset="0"/>
                <a:cs typeface="Arial" charset="0"/>
              </a:rPr>
              <a:t>At the K-12 level, FERPA provides parents of students under the age of 18 the right to review their children’s Education Records and to give consent to access and to the release of the records in the absent of an exception.</a:t>
            </a:r>
          </a:p>
          <a:p>
            <a:pPr marL="171450" marR="0" lvl="0" indent="-171450" algn="just">
              <a:spcBef>
                <a:spcPts val="0"/>
              </a:spcBef>
              <a:buFont typeface="Arial" charset="0"/>
              <a:buChar char="•"/>
              <a:tabLst>
                <a:tab pos="457200" algn="l"/>
              </a:tabLst>
            </a:pPr>
            <a:endParaRPr lang="en-US" sz="2800" dirty="0">
              <a:ea typeface="Arial" charset="0"/>
              <a:cs typeface="Arial" charset="0"/>
            </a:endParaRPr>
          </a:p>
          <a:p>
            <a:pPr marL="342900" marR="0" lvl="0" indent="-342900" algn="just">
              <a:spcBef>
                <a:spcPts val="0"/>
              </a:spcBef>
              <a:buFont typeface="Arial" charset="0"/>
              <a:buChar char="•"/>
              <a:tabLst>
                <a:tab pos="457200" algn="l"/>
              </a:tabLst>
            </a:pPr>
            <a:r>
              <a:rPr lang="en-US" sz="2800" dirty="0">
                <a:ea typeface="Arial" charset="0"/>
                <a:cs typeface="Arial" charset="0"/>
              </a:rPr>
              <a:t>At the University level, this right transfers to the student, even if the student is under the age of 18 and/or the parent is paying the student’s tuition.</a:t>
            </a:r>
          </a:p>
          <a:p>
            <a:pPr marL="171450" marR="0" lvl="0" indent="-171450" algn="just">
              <a:spcBef>
                <a:spcPts val="0"/>
              </a:spcBef>
              <a:buFont typeface="Arial" charset="0"/>
              <a:buChar char="•"/>
              <a:tabLst>
                <a:tab pos="457200" algn="l"/>
              </a:tabLst>
            </a:pPr>
            <a:endParaRPr lang="en-US" sz="2800" dirty="0">
              <a:ea typeface="Arial" charset="0"/>
              <a:cs typeface="Arial" charset="0"/>
            </a:endParaRPr>
          </a:p>
          <a:p>
            <a:pPr marL="342900" marR="0" lvl="0" indent="-342900" algn="just">
              <a:spcBef>
                <a:spcPts val="0"/>
              </a:spcBef>
              <a:buFont typeface="Arial" charset="0"/>
              <a:buChar char="•"/>
              <a:tabLst>
                <a:tab pos="457200" algn="l"/>
              </a:tabLst>
            </a:pPr>
            <a:endParaRPr lang="en-US" sz="2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21</a:t>
            </a:fld>
            <a:endParaRPr lang="en-US"/>
          </a:p>
        </p:txBody>
      </p:sp>
    </p:spTree>
    <p:extLst>
      <p:ext uri="{BB962C8B-B14F-4D97-AF65-F5344CB8AC3E}">
        <p14:creationId xmlns:p14="http://schemas.microsoft.com/office/powerpoint/2010/main" val="262386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Exceptions for disclosure</a:t>
            </a:r>
          </a:p>
        </p:txBody>
      </p:sp>
      <p:sp>
        <p:nvSpPr>
          <p:cNvPr id="3" name="Rectangle 2"/>
          <p:cNvSpPr/>
          <p:nvPr/>
        </p:nvSpPr>
        <p:spPr>
          <a:xfrm>
            <a:off x="396765" y="1524258"/>
            <a:ext cx="11085786" cy="4832092"/>
          </a:xfrm>
          <a:prstGeom prst="rect">
            <a:avLst/>
          </a:prstGeom>
        </p:spPr>
        <p:txBody>
          <a:bodyPr wrap="square">
            <a:spAutoFit/>
          </a:bodyPr>
          <a:lstStyle/>
          <a:p>
            <a:pPr marL="285750" indent="-285750">
              <a:buFont typeface="Arial" charset="0"/>
              <a:buChar char="•"/>
            </a:pPr>
            <a:r>
              <a:rPr lang="en-US" sz="2800" dirty="0">
                <a:solidFill>
                  <a:srgbClr val="030A13"/>
                </a:solidFill>
                <a:latin typeface="Arial" charset="0"/>
                <a:ea typeface="Arial" charset="0"/>
                <a:cs typeface="Arial" charset="0"/>
              </a:rPr>
              <a:t>To authorized Federal, State and local educational authorities for audit or evaluation of education programs</a:t>
            </a:r>
          </a:p>
          <a:p>
            <a:pPr marL="285750" indent="-285750">
              <a:buFont typeface="Arial" charset="0"/>
              <a:buChar char="•"/>
            </a:pPr>
            <a:endParaRPr lang="en-US" sz="2800" dirty="0">
              <a:solidFill>
                <a:srgbClr val="030A13"/>
              </a:solidFill>
              <a:latin typeface="Arial" charset="0"/>
              <a:ea typeface="Arial" charset="0"/>
              <a:cs typeface="Arial" charset="0"/>
            </a:endParaRPr>
          </a:p>
          <a:p>
            <a:pPr marL="285750" indent="-285750">
              <a:buFont typeface="Arial" charset="0"/>
              <a:buChar char="•"/>
            </a:pPr>
            <a:r>
              <a:rPr lang="en-US" sz="2800" dirty="0">
                <a:solidFill>
                  <a:srgbClr val="030A13"/>
                </a:solidFill>
                <a:latin typeface="Arial" charset="0"/>
                <a:ea typeface="Arial" charset="0"/>
                <a:cs typeface="Arial" charset="0"/>
              </a:rPr>
              <a:t>Developing, validating or administering predictive tests; administering student aid programs; or improving instruction;</a:t>
            </a:r>
          </a:p>
          <a:p>
            <a:pPr marL="285750" indent="-285750">
              <a:buFont typeface="Arial" charset="0"/>
              <a:buChar char="•"/>
            </a:pPr>
            <a:endParaRPr lang="en-US" sz="2800" dirty="0">
              <a:solidFill>
                <a:srgbClr val="030A13"/>
              </a:solidFill>
              <a:latin typeface="Arial" charset="0"/>
              <a:ea typeface="Arial" charset="0"/>
              <a:cs typeface="Arial" charset="0"/>
            </a:endParaRPr>
          </a:p>
          <a:p>
            <a:pPr marL="285750" indent="-285750">
              <a:buFont typeface="Arial" charset="0"/>
              <a:buChar char="•"/>
            </a:pPr>
            <a:r>
              <a:rPr lang="en-US" sz="2800" dirty="0">
                <a:solidFill>
                  <a:srgbClr val="030A13"/>
                </a:solidFill>
                <a:latin typeface="Arial" charset="0"/>
                <a:ea typeface="Arial" charset="0"/>
                <a:cs typeface="Arial" charset="0"/>
              </a:rPr>
              <a:t>School official with legitimate educational interest</a:t>
            </a:r>
          </a:p>
          <a:p>
            <a:pPr marL="285750" indent="-285750">
              <a:buFont typeface="Arial" charset="0"/>
              <a:buChar char="•"/>
            </a:pPr>
            <a:endParaRPr lang="en-US" sz="2800" dirty="0">
              <a:solidFill>
                <a:srgbClr val="030A13"/>
              </a:solidFill>
              <a:latin typeface="Arial" charset="0"/>
              <a:ea typeface="Arial" charset="0"/>
              <a:cs typeface="Arial" charset="0"/>
            </a:endParaRPr>
          </a:p>
          <a:p>
            <a:pPr marL="285750" indent="-285750">
              <a:buFont typeface="Arial" charset="0"/>
              <a:buChar char="•"/>
            </a:pPr>
            <a:r>
              <a:rPr lang="en-US" sz="2800" dirty="0">
                <a:solidFill>
                  <a:srgbClr val="030A13"/>
                </a:solidFill>
                <a:latin typeface="Arial" charset="0"/>
                <a:ea typeface="Arial" charset="0"/>
                <a:cs typeface="Arial" charset="0"/>
              </a:rPr>
              <a:t>To comply with a judicial order or a lawfully issued subpoena;</a:t>
            </a:r>
          </a:p>
          <a:p>
            <a:pPr marL="285750" indent="-285750">
              <a:buFont typeface="Arial" charset="0"/>
              <a:buChar char="•"/>
            </a:pPr>
            <a:endParaRPr lang="en-US" sz="2800" dirty="0">
              <a:solidFill>
                <a:srgbClr val="030A13"/>
              </a:solidFill>
              <a:latin typeface="Arial" charset="0"/>
              <a:ea typeface="Arial" charset="0"/>
              <a:cs typeface="Arial" charset="0"/>
            </a:endParaRPr>
          </a:p>
          <a:p>
            <a:pPr marL="285750" indent="-285750">
              <a:buFont typeface="Arial" charset="0"/>
              <a:buChar char="•"/>
            </a:pPr>
            <a:r>
              <a:rPr lang="en-US" sz="2800" dirty="0">
                <a:solidFill>
                  <a:srgbClr val="030A13"/>
                </a:solidFill>
                <a:latin typeface="Arial" charset="0"/>
                <a:ea typeface="Arial" charset="0"/>
                <a:cs typeface="Arial" charset="0"/>
              </a:rPr>
              <a:t>Heath or safety emergencies</a:t>
            </a:r>
            <a:endParaRPr lang="en-US" sz="2800" b="0" i="0" dirty="0">
              <a:solidFill>
                <a:srgbClr val="030A13"/>
              </a:solidFill>
              <a:effectLst/>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22</a:t>
            </a:fld>
            <a:endParaRPr lang="en-US"/>
          </a:p>
        </p:txBody>
      </p:sp>
    </p:spTree>
    <p:extLst>
      <p:ext uri="{BB962C8B-B14F-4D97-AF65-F5344CB8AC3E}">
        <p14:creationId xmlns:p14="http://schemas.microsoft.com/office/powerpoint/2010/main" val="1308847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65581"/>
            <a:ext cx="10515600" cy="1325563"/>
          </a:xfrm>
        </p:spPr>
        <p:txBody>
          <a:bodyPr/>
          <a:lstStyle/>
          <a:p>
            <a:r>
              <a:rPr lang="en-GB" b="1" dirty="0">
                <a:solidFill>
                  <a:srgbClr val="FF0000"/>
                </a:solidFill>
                <a:latin typeface="Arial" charset="0"/>
                <a:ea typeface="Arial" charset="0"/>
                <a:cs typeface="Arial" charset="0"/>
              </a:rPr>
              <a:t>Penalty for non-compliance</a:t>
            </a:r>
          </a:p>
        </p:txBody>
      </p:sp>
      <p:sp>
        <p:nvSpPr>
          <p:cNvPr id="3" name="Rectangle 2"/>
          <p:cNvSpPr/>
          <p:nvPr/>
        </p:nvSpPr>
        <p:spPr>
          <a:xfrm>
            <a:off x="396765" y="1391144"/>
            <a:ext cx="9601200" cy="954107"/>
          </a:xfrm>
          <a:prstGeom prst="rect">
            <a:avLst/>
          </a:prstGeom>
        </p:spPr>
        <p:txBody>
          <a:bodyPr wrap="square">
            <a:spAutoFit/>
          </a:bodyPr>
          <a:lstStyle/>
          <a:p>
            <a:r>
              <a:rPr lang="en-US" altLang="en-US" sz="2800">
                <a:latin typeface="Arial" charset="0"/>
                <a:ea typeface="Arial" charset="0"/>
                <a:cs typeface="Arial" charset="0"/>
              </a:rPr>
              <a:t>Failure </a:t>
            </a:r>
            <a:r>
              <a:rPr lang="en-US" altLang="en-US" sz="2800" dirty="0">
                <a:latin typeface="Arial" charset="0"/>
                <a:ea typeface="Arial" charset="0"/>
                <a:cs typeface="Arial" charset="0"/>
              </a:rPr>
              <a:t>to comply could result </a:t>
            </a:r>
            <a:r>
              <a:rPr lang="en-US" altLang="en-US" sz="2800">
                <a:latin typeface="Arial" charset="0"/>
                <a:ea typeface="Arial" charset="0"/>
                <a:cs typeface="Arial" charset="0"/>
              </a:rPr>
              <a:t>in the withholding </a:t>
            </a:r>
            <a:r>
              <a:rPr lang="en-US" altLang="en-US" sz="2800" dirty="0">
                <a:latin typeface="Arial" charset="0"/>
                <a:ea typeface="Arial" charset="0"/>
                <a:cs typeface="Arial" charset="0"/>
              </a:rPr>
              <a:t>of </a:t>
            </a:r>
            <a:r>
              <a:rPr lang="en-US" altLang="en-US" sz="2800">
                <a:latin typeface="Arial" charset="0"/>
                <a:ea typeface="Arial" charset="0"/>
                <a:cs typeface="Arial" charset="0"/>
              </a:rPr>
              <a:t>Federal Funds, including </a:t>
            </a:r>
            <a:r>
              <a:rPr lang="en-US" altLang="en-US" sz="2800" dirty="0">
                <a:latin typeface="Arial" charset="0"/>
                <a:ea typeface="Arial" charset="0"/>
                <a:cs typeface="Arial" charset="0"/>
              </a:rPr>
              <a:t>Student Financial Aid.</a:t>
            </a:r>
            <a:endParaRPr lang="en-US" sz="2800" dirty="0">
              <a:latin typeface="Arial" charset="0"/>
              <a:ea typeface="Arial" charset="0"/>
              <a:cs typeface="Arial" charset="0"/>
            </a:endParaRPr>
          </a:p>
        </p:txBody>
      </p:sp>
      <p:pic>
        <p:nvPicPr>
          <p:cNvPr id="5" name="Picture 4" descr="data loss in education sett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399" y="2716999"/>
            <a:ext cx="8702202" cy="3821913"/>
          </a:xfrm>
          <a:prstGeom prst="rect">
            <a:avLst/>
          </a:prstGeom>
        </p:spPr>
      </p:pic>
      <p:sp>
        <p:nvSpPr>
          <p:cNvPr id="4" name="Slide Number Placeholder 3"/>
          <p:cNvSpPr>
            <a:spLocks noGrp="1"/>
          </p:cNvSpPr>
          <p:nvPr>
            <p:ph type="sldNum" sz="quarter" idx="12"/>
          </p:nvPr>
        </p:nvSpPr>
        <p:spPr/>
        <p:txBody>
          <a:bodyPr/>
          <a:lstStyle/>
          <a:p>
            <a:fld id="{3E5BF5F9-4D9A-9543-85E8-59158CD2B6EB}" type="slidenum">
              <a:rPr lang="en-US" smtClean="0"/>
              <a:t>23</a:t>
            </a:fld>
            <a:endParaRPr lang="en-US"/>
          </a:p>
        </p:txBody>
      </p:sp>
    </p:spTree>
    <p:extLst>
      <p:ext uri="{BB962C8B-B14F-4D97-AF65-F5344CB8AC3E}">
        <p14:creationId xmlns:p14="http://schemas.microsoft.com/office/powerpoint/2010/main" val="1285539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COPPA</a:t>
            </a:r>
          </a:p>
        </p:txBody>
      </p:sp>
      <p:pic>
        <p:nvPicPr>
          <p:cNvPr id="35842" name="Picture 2" descr="&quo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220" y="587059"/>
            <a:ext cx="3767959" cy="28259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8014" y="1779326"/>
            <a:ext cx="8844455" cy="4401205"/>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Children Online Privacy Protection Act of 1998</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Effective since the year 2000</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Enforced by the Federal Trade Commission (FTC)</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Designed with consumer protection in mind</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Grants parents control over the information collected from children online</a:t>
            </a:r>
          </a:p>
        </p:txBody>
      </p:sp>
      <p:sp>
        <p:nvSpPr>
          <p:cNvPr id="4" name="Slide Number Placeholder 3"/>
          <p:cNvSpPr>
            <a:spLocks noGrp="1"/>
          </p:cNvSpPr>
          <p:nvPr>
            <p:ph type="sldNum" sz="quarter" idx="12"/>
          </p:nvPr>
        </p:nvSpPr>
        <p:spPr/>
        <p:txBody>
          <a:bodyPr/>
          <a:lstStyle/>
          <a:p>
            <a:fld id="{3E5BF5F9-4D9A-9543-85E8-59158CD2B6EB}" type="slidenum">
              <a:rPr lang="en-US" smtClean="0"/>
              <a:t>24</a:t>
            </a:fld>
            <a:endParaRPr lang="en-US"/>
          </a:p>
        </p:txBody>
      </p:sp>
    </p:spTree>
    <p:extLst>
      <p:ext uri="{BB962C8B-B14F-4D97-AF65-F5344CB8AC3E}">
        <p14:creationId xmlns:p14="http://schemas.microsoft.com/office/powerpoint/2010/main" val="161997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What COPPA is not</a:t>
            </a:r>
          </a:p>
        </p:txBody>
      </p:sp>
      <p:sp>
        <p:nvSpPr>
          <p:cNvPr id="3" name="Rectangle 2"/>
          <p:cNvSpPr/>
          <p:nvPr/>
        </p:nvSpPr>
        <p:spPr>
          <a:xfrm>
            <a:off x="396765" y="1580330"/>
            <a:ext cx="10957034" cy="4832092"/>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Not a censorship measure– does not regulate website content or limit the information that can be collected through a website or online service;</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Not grounds for a private cause of action– only the federal government can enforce COPPA;</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Not designed to capture online predators, nor is it a crime fighting tool</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Not international law</a:t>
            </a:r>
          </a:p>
        </p:txBody>
      </p:sp>
      <p:sp>
        <p:nvSpPr>
          <p:cNvPr id="4" name="Slide Number Placeholder 3"/>
          <p:cNvSpPr>
            <a:spLocks noGrp="1"/>
          </p:cNvSpPr>
          <p:nvPr>
            <p:ph type="sldNum" sz="quarter" idx="12"/>
          </p:nvPr>
        </p:nvSpPr>
        <p:spPr/>
        <p:txBody>
          <a:bodyPr/>
          <a:lstStyle/>
          <a:p>
            <a:fld id="{3E5BF5F9-4D9A-9543-85E8-59158CD2B6EB}" type="slidenum">
              <a:rPr lang="en-US" smtClean="0"/>
              <a:t>25</a:t>
            </a:fld>
            <a:endParaRPr lang="en-US"/>
          </a:p>
        </p:txBody>
      </p:sp>
    </p:spTree>
    <p:extLst>
      <p:ext uri="{BB962C8B-B14F-4D97-AF65-F5344CB8AC3E}">
        <p14:creationId xmlns:p14="http://schemas.microsoft.com/office/powerpoint/2010/main" val="1619244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When does COPPA apply?</a:t>
            </a:r>
          </a:p>
        </p:txBody>
      </p:sp>
      <p:sp>
        <p:nvSpPr>
          <p:cNvPr id="3" name="Rectangle 2"/>
          <p:cNvSpPr/>
          <p:nvPr/>
        </p:nvSpPr>
        <p:spPr>
          <a:xfrm>
            <a:off x="536027" y="1580330"/>
            <a:ext cx="11146221" cy="4401205"/>
          </a:xfrm>
          <a:prstGeom prst="rect">
            <a:avLst/>
          </a:prstGeom>
        </p:spPr>
        <p:txBody>
          <a:bodyPr wrap="square">
            <a:spAutoFit/>
          </a:bodyPr>
          <a:lstStyle/>
          <a:p>
            <a:r>
              <a:rPr lang="en-US" sz="2800" dirty="0">
                <a:latin typeface="Arial" charset="0"/>
                <a:ea typeface="Arial" charset="0"/>
                <a:cs typeface="Arial" charset="0"/>
              </a:rPr>
              <a:t>You must comply with COPPA notification and data protection/disposal regulations if:</a:t>
            </a:r>
          </a:p>
          <a:p>
            <a:pPr marL="914400" lvl="1" indent="-457200">
              <a:buFont typeface="Wingdings" charset="2"/>
              <a:buChar char="§"/>
            </a:pPr>
            <a:r>
              <a:rPr lang="en-US" sz="2800" dirty="0">
                <a:latin typeface="Arial" charset="0"/>
                <a:ea typeface="Arial" charset="0"/>
                <a:cs typeface="Arial" charset="0"/>
              </a:rPr>
              <a:t>You run a website or online service (like games or apps) that:</a:t>
            </a:r>
          </a:p>
          <a:p>
            <a:pPr marL="1200150" lvl="2" indent="-285750">
              <a:buFont typeface="Arial" charset="0"/>
              <a:buChar char="•"/>
            </a:pPr>
            <a:r>
              <a:rPr lang="en-US" sz="2800" dirty="0">
                <a:latin typeface="Arial" charset="0"/>
                <a:ea typeface="Arial" charset="0"/>
                <a:cs typeface="Arial" charset="0"/>
              </a:rPr>
              <a:t>Collects “personal information”, allows other third parties (apps and plug ins) to collect personal information, or you are the third party;</a:t>
            </a:r>
          </a:p>
          <a:p>
            <a:pPr marL="1200150" lvl="2" indent="-285750">
              <a:buFont typeface="Arial" charset="0"/>
              <a:buChar char="•"/>
            </a:pPr>
            <a:r>
              <a:rPr lang="en-US" sz="2800" dirty="0">
                <a:latin typeface="Arial" charset="0"/>
                <a:ea typeface="Arial" charset="0"/>
                <a:cs typeface="Arial" charset="0"/>
              </a:rPr>
              <a:t>Is directed towards children under the age of 13; or</a:t>
            </a:r>
          </a:p>
          <a:p>
            <a:pPr marL="1200150" lvl="2" indent="-285750">
              <a:buFont typeface="Arial" charset="0"/>
              <a:buChar char="•"/>
            </a:pPr>
            <a:r>
              <a:rPr lang="en-US" sz="2800" dirty="0">
                <a:latin typeface="Arial" charset="0"/>
                <a:ea typeface="Arial" charset="0"/>
                <a:cs typeface="Arial" charset="0"/>
              </a:rPr>
              <a:t>Is directed towards a general audience, but you have actual knowledge that you collect information from the under 13 demographic</a:t>
            </a:r>
          </a:p>
        </p:txBody>
      </p:sp>
      <p:sp>
        <p:nvSpPr>
          <p:cNvPr id="4" name="Slide Number Placeholder 3"/>
          <p:cNvSpPr>
            <a:spLocks noGrp="1"/>
          </p:cNvSpPr>
          <p:nvPr>
            <p:ph type="sldNum" sz="quarter" idx="12"/>
          </p:nvPr>
        </p:nvSpPr>
        <p:spPr/>
        <p:txBody>
          <a:bodyPr/>
          <a:lstStyle/>
          <a:p>
            <a:fld id="{3E5BF5F9-4D9A-9543-85E8-59158CD2B6EB}" type="slidenum">
              <a:rPr lang="en-US" smtClean="0"/>
              <a:t>26</a:t>
            </a:fld>
            <a:endParaRPr lang="en-US"/>
          </a:p>
        </p:txBody>
      </p:sp>
    </p:spTree>
    <p:extLst>
      <p:ext uri="{BB962C8B-B14F-4D97-AF65-F5344CB8AC3E}">
        <p14:creationId xmlns:p14="http://schemas.microsoft.com/office/powerpoint/2010/main" val="1486123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What qualifies as children content?</a:t>
            </a:r>
          </a:p>
        </p:txBody>
      </p:sp>
      <p:sp>
        <p:nvSpPr>
          <p:cNvPr id="3" name="Rectangle 2"/>
          <p:cNvSpPr/>
          <p:nvPr/>
        </p:nvSpPr>
        <p:spPr>
          <a:xfrm>
            <a:off x="880241" y="1767737"/>
            <a:ext cx="10250214" cy="4401205"/>
          </a:xfrm>
          <a:prstGeom prst="rect">
            <a:avLst/>
          </a:prstGeom>
        </p:spPr>
        <p:txBody>
          <a:bodyPr wrap="square">
            <a:spAutoFit/>
          </a:bodyPr>
          <a:lstStyle/>
          <a:p>
            <a:pPr marL="285750" indent="-285750">
              <a:buFont typeface="Wingdings" charset="2"/>
              <a:buChar char="Ø"/>
            </a:pPr>
            <a:r>
              <a:rPr lang="en-US" sz="2800" dirty="0">
                <a:latin typeface="Arial" charset="0"/>
                <a:ea typeface="Arial" charset="0"/>
                <a:cs typeface="Arial" charset="0"/>
              </a:rPr>
              <a:t> No hard and fast guidelines to determine whether a game or website is “directed to children under the age of 13”;</a:t>
            </a:r>
          </a:p>
          <a:p>
            <a:pPr marL="285750" indent="-285750">
              <a:buFont typeface="Wingdings" charset="2"/>
              <a:buChar char="Ø"/>
            </a:pPr>
            <a:endParaRPr lang="en-US" sz="2800" dirty="0">
              <a:latin typeface="Arial" charset="0"/>
              <a:ea typeface="Arial" charset="0"/>
              <a:cs typeface="Arial" charset="0"/>
            </a:endParaRPr>
          </a:p>
          <a:p>
            <a:pPr marL="285750" indent="-285750">
              <a:buFont typeface="Wingdings" charset="2"/>
              <a:buChar char="Ø"/>
            </a:pPr>
            <a:r>
              <a:rPr lang="en-US" sz="2800" dirty="0">
                <a:latin typeface="Arial" charset="0"/>
                <a:ea typeface="Arial" charset="0"/>
                <a:cs typeface="Arial" charset="0"/>
              </a:rPr>
              <a:t> Factors taken into consideration include</a:t>
            </a:r>
          </a:p>
          <a:p>
            <a:pPr marL="742950" lvl="1" indent="-285750">
              <a:buFont typeface="Arial" charset="0"/>
              <a:buChar char="•"/>
            </a:pPr>
            <a:r>
              <a:rPr lang="en-US" sz="2800" dirty="0">
                <a:latin typeface="Arial" charset="0"/>
                <a:ea typeface="Arial" charset="0"/>
                <a:cs typeface="Arial" charset="0"/>
              </a:rPr>
              <a:t>Use of animation/cartoons</a:t>
            </a:r>
          </a:p>
          <a:p>
            <a:pPr marL="742950" lvl="1" indent="-285750">
              <a:buFont typeface="Arial" charset="0"/>
              <a:buChar char="•"/>
            </a:pPr>
            <a:r>
              <a:rPr lang="en-US" sz="2800" dirty="0">
                <a:latin typeface="Arial" charset="0"/>
                <a:ea typeface="Arial" charset="0"/>
                <a:cs typeface="Arial" charset="0"/>
              </a:rPr>
              <a:t>Nature of the content</a:t>
            </a:r>
          </a:p>
          <a:p>
            <a:pPr marL="742950" lvl="1" indent="-285750">
              <a:buFont typeface="Arial" charset="0"/>
              <a:buChar char="•"/>
            </a:pPr>
            <a:r>
              <a:rPr lang="en-US" sz="2800" dirty="0">
                <a:latin typeface="Arial" charset="0"/>
                <a:ea typeface="Arial" charset="0"/>
                <a:cs typeface="Arial" charset="0"/>
              </a:rPr>
              <a:t>Child-oriented activities</a:t>
            </a:r>
          </a:p>
          <a:p>
            <a:pPr marL="742950" lvl="1" indent="-285750">
              <a:buFont typeface="Arial" charset="0"/>
              <a:buChar char="•"/>
            </a:pPr>
            <a:r>
              <a:rPr lang="en-US" sz="2800" dirty="0">
                <a:latin typeface="Arial" charset="0"/>
                <a:ea typeface="Arial" charset="0"/>
                <a:cs typeface="Arial" charset="0"/>
              </a:rPr>
              <a:t>Age of models</a:t>
            </a:r>
          </a:p>
          <a:p>
            <a:pPr marL="742950" lvl="1" indent="-285750">
              <a:buFont typeface="Arial" charset="0"/>
              <a:buChar char="•"/>
            </a:pPr>
            <a:r>
              <a:rPr lang="en-US" sz="2800" dirty="0">
                <a:latin typeface="Arial" charset="0"/>
                <a:ea typeface="Arial" charset="0"/>
                <a:cs typeface="Arial" charset="0"/>
              </a:rPr>
              <a:t>Presence of child celebrities or characters/celebrities that appeal to kids</a:t>
            </a:r>
          </a:p>
        </p:txBody>
      </p:sp>
      <p:sp>
        <p:nvSpPr>
          <p:cNvPr id="4" name="Slide Number Placeholder 3"/>
          <p:cNvSpPr>
            <a:spLocks noGrp="1"/>
          </p:cNvSpPr>
          <p:nvPr>
            <p:ph type="sldNum" sz="quarter" idx="12"/>
          </p:nvPr>
        </p:nvSpPr>
        <p:spPr/>
        <p:txBody>
          <a:bodyPr/>
          <a:lstStyle/>
          <a:p>
            <a:fld id="{3E5BF5F9-4D9A-9543-85E8-59158CD2B6EB}" type="slidenum">
              <a:rPr lang="en-US" smtClean="0"/>
              <a:t>27</a:t>
            </a:fld>
            <a:endParaRPr lang="en-US"/>
          </a:p>
        </p:txBody>
      </p:sp>
    </p:spTree>
    <p:extLst>
      <p:ext uri="{BB962C8B-B14F-4D97-AF65-F5344CB8AC3E}">
        <p14:creationId xmlns:p14="http://schemas.microsoft.com/office/powerpoint/2010/main" val="1292588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406" y="0"/>
            <a:ext cx="10515600" cy="1325563"/>
          </a:xfrm>
        </p:spPr>
        <p:txBody>
          <a:bodyPr/>
          <a:lstStyle/>
          <a:p>
            <a:r>
              <a:rPr lang="en-GB" b="1" dirty="0">
                <a:solidFill>
                  <a:srgbClr val="FF0000"/>
                </a:solidFill>
                <a:latin typeface="Arial" charset="0"/>
                <a:ea typeface="Arial" charset="0"/>
                <a:cs typeface="Arial" charset="0"/>
              </a:rPr>
              <a:t>Data types that fall under COPPA</a:t>
            </a:r>
          </a:p>
        </p:txBody>
      </p:sp>
      <p:sp>
        <p:nvSpPr>
          <p:cNvPr id="3" name="Rectangle 2"/>
          <p:cNvSpPr/>
          <p:nvPr/>
        </p:nvSpPr>
        <p:spPr>
          <a:xfrm>
            <a:off x="412531" y="1424910"/>
            <a:ext cx="11175125" cy="4832092"/>
          </a:xfrm>
          <a:prstGeom prst="rect">
            <a:avLst/>
          </a:prstGeom>
        </p:spPr>
        <p:txBody>
          <a:bodyPr wrap="square">
            <a:spAutoFit/>
          </a:bodyPr>
          <a:lstStyle/>
          <a:p>
            <a:r>
              <a:rPr lang="en-US" sz="2800" dirty="0">
                <a:latin typeface="Arial" charset="0"/>
                <a:ea typeface="Arial" charset="0"/>
                <a:cs typeface="Arial" charset="0"/>
              </a:rPr>
              <a:t>If you collect any of the following end user information you may need to comply with COPPA:</a:t>
            </a:r>
          </a:p>
          <a:p>
            <a:pPr marL="742950" lvl="1" indent="-285750">
              <a:buFont typeface="Arial" charset="0"/>
              <a:buChar char="•"/>
            </a:pPr>
            <a:r>
              <a:rPr lang="en-US" sz="2800" dirty="0">
                <a:latin typeface="Arial" charset="0"/>
                <a:ea typeface="Arial" charset="0"/>
                <a:cs typeface="Arial" charset="0"/>
              </a:rPr>
              <a:t>Full name</a:t>
            </a:r>
          </a:p>
          <a:p>
            <a:pPr marL="742950" lvl="1" indent="-285750">
              <a:buFont typeface="Arial" charset="0"/>
              <a:buChar char="•"/>
            </a:pPr>
            <a:r>
              <a:rPr lang="en-US" sz="2800" dirty="0">
                <a:latin typeface="Arial" charset="0"/>
                <a:ea typeface="Arial" charset="0"/>
                <a:cs typeface="Arial" charset="0"/>
              </a:rPr>
              <a:t>Home or other physical address, phone number, social security number</a:t>
            </a:r>
          </a:p>
          <a:p>
            <a:pPr marL="742950" lvl="1" indent="-285750">
              <a:buFont typeface="Arial" charset="0"/>
              <a:buChar char="•"/>
            </a:pPr>
            <a:r>
              <a:rPr lang="en-US" sz="2800" dirty="0">
                <a:latin typeface="Arial" charset="0"/>
                <a:ea typeface="Arial" charset="0"/>
                <a:cs typeface="Arial" charset="0"/>
              </a:rPr>
              <a:t>Screen name or user name that enables direct contact with the user (via VOIP, e-mail, IM, direct message)</a:t>
            </a:r>
          </a:p>
          <a:p>
            <a:pPr marL="742950" lvl="1" indent="-285750">
              <a:buFont typeface="Arial" charset="0"/>
              <a:buChar char="•"/>
            </a:pPr>
            <a:r>
              <a:rPr lang="en-US" sz="2800" dirty="0">
                <a:latin typeface="Arial" charset="0"/>
                <a:ea typeface="Arial" charset="0"/>
                <a:cs typeface="Arial" charset="0"/>
              </a:rPr>
              <a:t>Photos, videos, or audio files containing a child’s image or voice</a:t>
            </a:r>
          </a:p>
          <a:p>
            <a:pPr marL="742950" lvl="1" indent="-285750">
              <a:buFont typeface="Arial" charset="0"/>
              <a:buChar char="•"/>
            </a:pPr>
            <a:r>
              <a:rPr lang="en-US" sz="2800" dirty="0">
                <a:latin typeface="Arial" charset="0"/>
                <a:ea typeface="Arial" charset="0"/>
                <a:cs typeface="Arial" charset="0"/>
              </a:rPr>
              <a:t>Geolocation information</a:t>
            </a:r>
          </a:p>
          <a:p>
            <a:pPr marL="742950" lvl="1" indent="-285750">
              <a:buFont typeface="Arial" charset="0"/>
              <a:buChar char="•"/>
            </a:pPr>
            <a:r>
              <a:rPr lang="en-US" sz="2800" dirty="0">
                <a:latin typeface="Arial" charset="0"/>
                <a:ea typeface="Arial" charset="0"/>
                <a:cs typeface="Arial" charset="0"/>
              </a:rPr>
              <a:t>Persistent identifiers– cookies, IP addresses, processor or device number or identifier</a:t>
            </a:r>
          </a:p>
        </p:txBody>
      </p:sp>
      <p:sp>
        <p:nvSpPr>
          <p:cNvPr id="4" name="Slide Number Placeholder 3"/>
          <p:cNvSpPr>
            <a:spLocks noGrp="1"/>
          </p:cNvSpPr>
          <p:nvPr>
            <p:ph type="sldNum" sz="quarter" idx="12"/>
          </p:nvPr>
        </p:nvSpPr>
        <p:spPr/>
        <p:txBody>
          <a:bodyPr/>
          <a:lstStyle/>
          <a:p>
            <a:fld id="{3E5BF5F9-4D9A-9543-85E8-59158CD2B6EB}" type="slidenum">
              <a:rPr lang="en-US" smtClean="0"/>
              <a:t>28</a:t>
            </a:fld>
            <a:endParaRPr lang="en-US"/>
          </a:p>
        </p:txBody>
      </p:sp>
    </p:spTree>
    <p:extLst>
      <p:ext uri="{BB962C8B-B14F-4D97-AF65-F5344CB8AC3E}">
        <p14:creationId xmlns:p14="http://schemas.microsoft.com/office/powerpoint/2010/main" val="937030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Penalties of COPPA non-compliance</a:t>
            </a:r>
          </a:p>
        </p:txBody>
      </p:sp>
      <p:sp>
        <p:nvSpPr>
          <p:cNvPr id="3" name="Rectangle 2"/>
          <p:cNvSpPr/>
          <p:nvPr/>
        </p:nvSpPr>
        <p:spPr>
          <a:xfrm>
            <a:off x="935419" y="1580330"/>
            <a:ext cx="9976946" cy="4832092"/>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FTC enforcement actions;</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Parents, competitors, etc. can submit complaint to FTC for investigation;</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Can be enforced by both states and other federal agencies;</a:t>
            </a:r>
          </a:p>
          <a:p>
            <a:pPr marL="285750" indent="-285750">
              <a:buFont typeface="Arial" charset="0"/>
              <a:buChar char="•"/>
            </a:pPr>
            <a:r>
              <a:rPr lang="en-US" sz="2800" dirty="0">
                <a:latin typeface="Arial" charset="0"/>
                <a:ea typeface="Arial" charset="0"/>
                <a:cs typeface="Arial" charset="0"/>
              </a:rPr>
              <a:t> </a:t>
            </a:r>
          </a:p>
          <a:p>
            <a:pPr marL="285750" indent="-285750">
              <a:buFont typeface="Arial" charset="0"/>
              <a:buChar char="•"/>
            </a:pPr>
            <a:r>
              <a:rPr lang="en-US" sz="2800" dirty="0">
                <a:latin typeface="Arial" charset="0"/>
                <a:ea typeface="Arial" charset="0"/>
                <a:cs typeface="Arial" charset="0"/>
              </a:rPr>
              <a:t>Penalty fees: up to $</a:t>
            </a:r>
            <a:r>
              <a:rPr lang="uk-UA" sz="2800" b="1" dirty="0"/>
              <a:t>40,654</a:t>
            </a:r>
            <a:r>
              <a:rPr lang="en-US" sz="2800" dirty="0">
                <a:latin typeface="Arial" charset="0"/>
                <a:ea typeface="Arial" charset="0"/>
                <a:cs typeface="Arial" charset="0"/>
              </a:rPr>
              <a:t> per violation;</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COPPA can apply to foreign entities if you distribute your game to US audiences</a:t>
            </a:r>
          </a:p>
        </p:txBody>
      </p:sp>
      <p:sp>
        <p:nvSpPr>
          <p:cNvPr id="4" name="Slide Number Placeholder 3"/>
          <p:cNvSpPr>
            <a:spLocks noGrp="1"/>
          </p:cNvSpPr>
          <p:nvPr>
            <p:ph type="sldNum" sz="quarter" idx="12"/>
          </p:nvPr>
        </p:nvSpPr>
        <p:spPr/>
        <p:txBody>
          <a:bodyPr/>
          <a:lstStyle/>
          <a:p>
            <a:fld id="{3E5BF5F9-4D9A-9543-85E8-59158CD2B6EB}" type="slidenum">
              <a:rPr lang="en-US" smtClean="0"/>
              <a:t>29</a:t>
            </a:fld>
            <a:endParaRPr lang="en-US"/>
          </a:p>
        </p:txBody>
      </p:sp>
    </p:spTree>
    <p:extLst>
      <p:ext uri="{BB962C8B-B14F-4D97-AF65-F5344CB8AC3E}">
        <p14:creationId xmlns:p14="http://schemas.microsoft.com/office/powerpoint/2010/main" val="1547423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HIPPA: What is HIPPA? </a:t>
            </a:r>
          </a:p>
        </p:txBody>
      </p:sp>
      <p:pic>
        <p:nvPicPr>
          <p:cNvPr id="1026" name="Picture 2" descr="&quo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4043" y="-11314"/>
            <a:ext cx="3377678" cy="185772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6765" y="1846409"/>
            <a:ext cx="8431925" cy="4493538"/>
          </a:xfrm>
          <a:prstGeom prst="rect">
            <a:avLst/>
          </a:prstGeom>
        </p:spPr>
        <p:txBody>
          <a:bodyPr wrap="square">
            <a:spAutoFit/>
          </a:bodyPr>
          <a:lstStyle/>
          <a:p>
            <a:pPr marL="457200" indent="-457200">
              <a:buFont typeface="Wingdings" charset="2"/>
              <a:buChar char="Ø"/>
              <a:defRPr/>
            </a:pPr>
            <a:r>
              <a:rPr lang="en-US" altLang="en-US" sz="2800" dirty="0">
                <a:latin typeface="Arial" charset="0"/>
                <a:ea typeface="Arial" charset="0"/>
                <a:cs typeface="Arial" charset="0"/>
              </a:rPr>
              <a:t>Acronym for Health Insurance Portability &amp; Accountability Act of 1996 (45 C.F.R. parts 160 &amp; 164).</a:t>
            </a:r>
          </a:p>
          <a:p>
            <a:pPr marL="457200" indent="-457200">
              <a:buFont typeface="Arial" charset="0"/>
              <a:buChar char="•"/>
              <a:defRPr/>
            </a:pPr>
            <a:endParaRPr lang="en-US" altLang="en-US" sz="1600" dirty="0">
              <a:latin typeface="Arial" charset="0"/>
              <a:ea typeface="Arial" charset="0"/>
              <a:cs typeface="Arial" charset="0"/>
            </a:endParaRPr>
          </a:p>
          <a:p>
            <a:pPr marL="457200" indent="-457200">
              <a:buFont typeface="Wingdings" charset="2"/>
              <a:buChar char="Ø"/>
              <a:defRPr/>
            </a:pPr>
            <a:r>
              <a:rPr lang="en-US" altLang="en-US" sz="2800" dirty="0">
                <a:latin typeface="Arial" charset="0"/>
                <a:ea typeface="Arial" charset="0"/>
                <a:cs typeface="Arial" charset="0"/>
              </a:rPr>
              <a:t>Provides a framework for </a:t>
            </a:r>
          </a:p>
          <a:p>
            <a:pPr marL="914400" lvl="1" indent="-457200">
              <a:buFont typeface="Arial" charset="0"/>
              <a:buChar char="•"/>
              <a:defRPr/>
            </a:pPr>
            <a:r>
              <a:rPr lang="en-US" altLang="en-US" sz="2800" dirty="0">
                <a:latin typeface="Arial" charset="0"/>
                <a:ea typeface="Arial" charset="0"/>
                <a:cs typeface="Arial" charset="0"/>
              </a:rPr>
              <a:t>establishment of nationwide protection of patient confidentiality, </a:t>
            </a:r>
          </a:p>
          <a:p>
            <a:pPr marL="914400" lvl="1" indent="-457200">
              <a:buFont typeface="Arial" charset="0"/>
              <a:buChar char="•"/>
              <a:defRPr/>
            </a:pPr>
            <a:r>
              <a:rPr lang="en-US" altLang="en-US" sz="2800" dirty="0">
                <a:latin typeface="Arial" charset="0"/>
                <a:ea typeface="Arial" charset="0"/>
                <a:cs typeface="Arial" charset="0"/>
              </a:rPr>
              <a:t>security of electronic systems,  </a:t>
            </a:r>
          </a:p>
          <a:p>
            <a:pPr marL="914400" lvl="1" indent="-457200">
              <a:buFont typeface="Arial" charset="0"/>
              <a:buChar char="•"/>
              <a:defRPr/>
            </a:pPr>
            <a:r>
              <a:rPr lang="en-US" altLang="en-US" sz="2800" dirty="0">
                <a:latin typeface="Arial" charset="0"/>
                <a:ea typeface="Arial" charset="0"/>
                <a:cs typeface="Arial" charset="0"/>
              </a:rPr>
              <a:t>standards and requirements for electronic transmission of health information.</a:t>
            </a:r>
          </a:p>
          <a:p>
            <a:pPr>
              <a:defRPr/>
            </a:pPr>
            <a:endParaRPr lang="en-US" altLang="en-US" dirty="0">
              <a:latin typeface="Times New Roman" pitchFamily="18" charset="0"/>
              <a:cs typeface="Times New Roman" pitchFamily="18" charset="0"/>
            </a:endParaRPr>
          </a:p>
        </p:txBody>
      </p:sp>
      <p:pic>
        <p:nvPicPr>
          <p:cNvPr id="1028" name="Picture 4" descr="hipaa privacy hippo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3390900"/>
            <a:ext cx="3362818" cy="216220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E5BF5F9-4D9A-9543-85E8-59158CD2B6EB}" type="slidenum">
              <a:rPr lang="en-US" smtClean="0"/>
              <a:t>3</a:t>
            </a:fld>
            <a:endParaRPr lang="en-US"/>
          </a:p>
        </p:txBody>
      </p:sp>
    </p:spTree>
    <p:extLst>
      <p:ext uri="{BB962C8B-B14F-4D97-AF65-F5344CB8AC3E}">
        <p14:creationId xmlns:p14="http://schemas.microsoft.com/office/powerpoint/2010/main" val="330922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216" y="28439"/>
            <a:ext cx="10515600" cy="1325563"/>
          </a:xfrm>
        </p:spPr>
        <p:txBody>
          <a:bodyPr/>
          <a:lstStyle/>
          <a:p>
            <a:r>
              <a:rPr lang="en-GB" b="1" dirty="0">
                <a:solidFill>
                  <a:srgbClr val="FF0000"/>
                </a:solidFill>
                <a:latin typeface="Arial" charset="0"/>
                <a:ea typeface="Arial" charset="0"/>
                <a:cs typeface="Arial" charset="0"/>
              </a:rPr>
              <a:t>COPPA penalty examples</a:t>
            </a:r>
          </a:p>
        </p:txBody>
      </p:sp>
      <p:pic>
        <p:nvPicPr>
          <p:cNvPr id="36866" name="Picture 2" descr="COPPA Penalties by Comp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16" y="1182040"/>
            <a:ext cx="9146832" cy="472708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E5BF5F9-4D9A-9543-85E8-59158CD2B6EB}" type="slidenum">
              <a:rPr lang="en-US" smtClean="0"/>
              <a:t>30</a:t>
            </a:fld>
            <a:endParaRPr lang="en-US" dirty="0"/>
          </a:p>
        </p:txBody>
      </p:sp>
      <p:sp>
        <p:nvSpPr>
          <p:cNvPr id="3" name="Rectangle 2">
            <a:extLst>
              <a:ext uri="{FF2B5EF4-FFF2-40B4-BE49-F238E27FC236}">
                <a16:creationId xmlns:a16="http://schemas.microsoft.com/office/drawing/2014/main" id="{43208D31-0EB8-DF46-8217-D067F33D2C53}"/>
              </a:ext>
            </a:extLst>
          </p:cNvPr>
          <p:cNvSpPr/>
          <p:nvPr/>
        </p:nvSpPr>
        <p:spPr>
          <a:xfrm>
            <a:off x="3052026" y="6171684"/>
            <a:ext cx="4985980" cy="369332"/>
          </a:xfrm>
          <a:prstGeom prst="rect">
            <a:avLst/>
          </a:prstGeom>
        </p:spPr>
        <p:txBody>
          <a:bodyPr wrap="none">
            <a:spAutoFit/>
          </a:bodyPr>
          <a:lstStyle/>
          <a:p>
            <a:r>
              <a:rPr lang="en-US" dirty="0"/>
              <a:t>https://</a:t>
            </a:r>
            <a:r>
              <a:rPr lang="en-US" dirty="0" err="1"/>
              <a:t>www.privo.com</a:t>
            </a:r>
            <a:r>
              <a:rPr lang="en-US" dirty="0"/>
              <a:t>/history-of-</a:t>
            </a:r>
            <a:r>
              <a:rPr lang="en-US" dirty="0" err="1"/>
              <a:t>coppa</a:t>
            </a:r>
            <a:r>
              <a:rPr lang="en-US" dirty="0"/>
              <a:t>-violations</a:t>
            </a:r>
          </a:p>
        </p:txBody>
      </p:sp>
      <p:sp>
        <p:nvSpPr>
          <p:cNvPr id="5" name="Rectangle 4">
            <a:extLst>
              <a:ext uri="{FF2B5EF4-FFF2-40B4-BE49-F238E27FC236}">
                <a16:creationId xmlns:a16="http://schemas.microsoft.com/office/drawing/2014/main" id="{13707EEA-7FA9-8C40-8C67-9816F22CD6FA}"/>
              </a:ext>
            </a:extLst>
          </p:cNvPr>
          <p:cNvSpPr/>
          <p:nvPr/>
        </p:nvSpPr>
        <p:spPr>
          <a:xfrm>
            <a:off x="9495692" y="2670251"/>
            <a:ext cx="2614247" cy="2308324"/>
          </a:xfrm>
          <a:prstGeom prst="rect">
            <a:avLst/>
          </a:prstGeom>
        </p:spPr>
        <p:txBody>
          <a:bodyPr wrap="square">
            <a:spAutoFit/>
          </a:bodyPr>
          <a:lstStyle/>
          <a:p>
            <a:r>
              <a:rPr lang="en-US" dirty="0"/>
              <a:t>Google LLC and its subsidiary YouTube, LLC will pay a </a:t>
            </a:r>
            <a:r>
              <a:rPr lang="en-US" b="1" dirty="0"/>
              <a:t>record $170 million</a:t>
            </a:r>
            <a:r>
              <a:rPr lang="en-US" dirty="0"/>
              <a:t> to settle allegations: collected personal information from children without their parents’ consent</a:t>
            </a:r>
          </a:p>
        </p:txBody>
      </p:sp>
    </p:spTree>
    <p:extLst>
      <p:ext uri="{BB962C8B-B14F-4D97-AF65-F5344CB8AC3E}">
        <p14:creationId xmlns:p14="http://schemas.microsoft.com/office/powerpoint/2010/main" val="206459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0"/>
            <a:ext cx="10515600" cy="1325563"/>
          </a:xfrm>
        </p:spPr>
        <p:txBody>
          <a:bodyPr/>
          <a:lstStyle/>
          <a:p>
            <a:r>
              <a:rPr lang="en-GB" b="1" dirty="0">
                <a:solidFill>
                  <a:srgbClr val="FF0000"/>
                </a:solidFill>
                <a:latin typeface="Arial" charset="0"/>
                <a:ea typeface="Arial" charset="0"/>
                <a:cs typeface="Arial" charset="0"/>
              </a:rPr>
              <a:t>Six step towards COPPA compliance</a:t>
            </a:r>
          </a:p>
        </p:txBody>
      </p:sp>
      <p:sp>
        <p:nvSpPr>
          <p:cNvPr id="3" name="Rectangle 2"/>
          <p:cNvSpPr/>
          <p:nvPr/>
        </p:nvSpPr>
        <p:spPr>
          <a:xfrm>
            <a:off x="396765" y="1224856"/>
            <a:ext cx="11537732" cy="5232202"/>
          </a:xfrm>
          <a:prstGeom prst="rect">
            <a:avLst/>
          </a:prstGeom>
        </p:spPr>
        <p:txBody>
          <a:bodyPr wrap="square">
            <a:spAutoFit/>
          </a:bodyPr>
          <a:lstStyle/>
          <a:p>
            <a:pPr>
              <a:buFont typeface="Arial" charset="0"/>
              <a:buChar char="•"/>
            </a:pPr>
            <a:r>
              <a:rPr lang="en-US" sz="2400" dirty="0">
                <a:solidFill>
                  <a:srgbClr val="6E7822"/>
                </a:solidFill>
                <a:latin typeface="Arial" charset="0"/>
                <a:ea typeface="Arial" charset="0"/>
                <a:cs typeface="Arial" charset="0"/>
                <a:hlinkClick r:id="rId3"/>
              </a:rPr>
              <a:t>Step 1: Determine if Your Company is a Website or Online Service that Collects Personal Information from Kids Under 13.</a:t>
            </a:r>
            <a:endParaRPr lang="en-US" sz="2400" dirty="0">
              <a:solidFill>
                <a:srgbClr val="6E7822"/>
              </a:solidFill>
              <a:latin typeface="Arial" charset="0"/>
              <a:ea typeface="Arial" charset="0"/>
              <a:cs typeface="Arial" charset="0"/>
            </a:endParaRPr>
          </a:p>
          <a:p>
            <a:pPr>
              <a:buFont typeface="Arial" charset="0"/>
              <a:buChar char="•"/>
            </a:pPr>
            <a:endParaRPr lang="en-US" sz="1200" dirty="0">
              <a:solidFill>
                <a:srgbClr val="323232"/>
              </a:solidFill>
              <a:latin typeface="Arial" charset="0"/>
              <a:ea typeface="Arial" charset="0"/>
              <a:cs typeface="Arial" charset="0"/>
            </a:endParaRPr>
          </a:p>
          <a:p>
            <a:pPr>
              <a:buFont typeface="Arial" charset="0"/>
              <a:buChar char="•"/>
            </a:pPr>
            <a:r>
              <a:rPr lang="en-US" sz="2400" dirty="0">
                <a:solidFill>
                  <a:srgbClr val="6E7822"/>
                </a:solidFill>
                <a:latin typeface="Arial" charset="0"/>
                <a:ea typeface="Arial" charset="0"/>
                <a:cs typeface="Arial" charset="0"/>
                <a:hlinkClick r:id="rId4"/>
              </a:rPr>
              <a:t>Step 2: Post a Privacy Policy that Complies with COPPA.</a:t>
            </a:r>
            <a:endParaRPr lang="en-US" sz="2400" dirty="0">
              <a:solidFill>
                <a:srgbClr val="6E7822"/>
              </a:solidFill>
              <a:latin typeface="Arial" charset="0"/>
              <a:ea typeface="Arial" charset="0"/>
              <a:cs typeface="Arial" charset="0"/>
            </a:endParaRPr>
          </a:p>
          <a:p>
            <a:pPr>
              <a:buFont typeface="Arial" charset="0"/>
              <a:buChar char="•"/>
            </a:pPr>
            <a:endParaRPr lang="en-US" sz="1400" dirty="0">
              <a:solidFill>
                <a:srgbClr val="323232"/>
              </a:solidFill>
              <a:latin typeface="Arial" charset="0"/>
              <a:ea typeface="Arial" charset="0"/>
              <a:cs typeface="Arial" charset="0"/>
            </a:endParaRPr>
          </a:p>
          <a:p>
            <a:pPr>
              <a:buFont typeface="Arial" charset="0"/>
              <a:buChar char="•"/>
            </a:pPr>
            <a:r>
              <a:rPr lang="en-US" sz="2400" dirty="0">
                <a:solidFill>
                  <a:srgbClr val="6E7822"/>
                </a:solidFill>
                <a:latin typeface="Arial" charset="0"/>
                <a:ea typeface="Arial" charset="0"/>
                <a:cs typeface="Arial" charset="0"/>
                <a:hlinkClick r:id="rId5"/>
              </a:rPr>
              <a:t>Step 3: Notify Parents Directly Before Collecting Personal Information from Their Kids.</a:t>
            </a:r>
            <a:endParaRPr lang="en-US" sz="2400" dirty="0">
              <a:solidFill>
                <a:srgbClr val="6E7822"/>
              </a:solidFill>
              <a:latin typeface="Arial" charset="0"/>
              <a:ea typeface="Arial" charset="0"/>
              <a:cs typeface="Arial" charset="0"/>
            </a:endParaRPr>
          </a:p>
          <a:p>
            <a:pPr>
              <a:buFont typeface="Arial" charset="0"/>
              <a:buChar char="•"/>
            </a:pPr>
            <a:endParaRPr lang="en-US" sz="1400" dirty="0">
              <a:solidFill>
                <a:srgbClr val="323232"/>
              </a:solidFill>
              <a:latin typeface="Arial" charset="0"/>
              <a:ea typeface="Arial" charset="0"/>
              <a:cs typeface="Arial" charset="0"/>
            </a:endParaRPr>
          </a:p>
          <a:p>
            <a:pPr>
              <a:buFont typeface="Arial" charset="0"/>
              <a:buChar char="•"/>
            </a:pPr>
            <a:r>
              <a:rPr lang="en-US" sz="2400" dirty="0">
                <a:solidFill>
                  <a:srgbClr val="6E7822"/>
                </a:solidFill>
                <a:latin typeface="Arial" charset="0"/>
                <a:ea typeface="Arial" charset="0"/>
                <a:cs typeface="Arial" charset="0"/>
                <a:hlinkClick r:id="rId6"/>
              </a:rPr>
              <a:t>Step 4: Get Parents’ Verifiable Consent Before Collecting Personal Information from Their Kids.</a:t>
            </a:r>
            <a:endParaRPr lang="en-US" sz="2400" dirty="0">
              <a:solidFill>
                <a:srgbClr val="6E7822"/>
              </a:solidFill>
              <a:latin typeface="Arial" charset="0"/>
              <a:ea typeface="Arial" charset="0"/>
              <a:cs typeface="Arial" charset="0"/>
            </a:endParaRPr>
          </a:p>
          <a:p>
            <a:pPr>
              <a:buFont typeface="Arial" charset="0"/>
              <a:buChar char="•"/>
            </a:pPr>
            <a:endParaRPr lang="en-US" sz="1400" dirty="0">
              <a:solidFill>
                <a:srgbClr val="323232"/>
              </a:solidFill>
              <a:latin typeface="Arial" charset="0"/>
              <a:ea typeface="Arial" charset="0"/>
              <a:cs typeface="Arial" charset="0"/>
            </a:endParaRPr>
          </a:p>
          <a:p>
            <a:pPr>
              <a:buFont typeface="Arial" charset="0"/>
              <a:buChar char="•"/>
            </a:pPr>
            <a:r>
              <a:rPr lang="en-US" sz="2400" dirty="0">
                <a:solidFill>
                  <a:srgbClr val="6E7822"/>
                </a:solidFill>
                <a:latin typeface="Arial" charset="0"/>
                <a:ea typeface="Arial" charset="0"/>
                <a:cs typeface="Arial" charset="0"/>
                <a:hlinkClick r:id="rId7"/>
              </a:rPr>
              <a:t>Step 5: Honor Parents’ Ongoing Rights with Respect to Personal Information Collected from Their Kids.</a:t>
            </a:r>
            <a:endParaRPr lang="en-US" sz="2400" dirty="0">
              <a:solidFill>
                <a:srgbClr val="6E7822"/>
              </a:solidFill>
              <a:latin typeface="Arial" charset="0"/>
              <a:ea typeface="Arial" charset="0"/>
              <a:cs typeface="Arial" charset="0"/>
            </a:endParaRPr>
          </a:p>
          <a:p>
            <a:pPr>
              <a:buFont typeface="Arial" charset="0"/>
              <a:buChar char="•"/>
            </a:pPr>
            <a:endParaRPr lang="en-US" sz="1600" dirty="0">
              <a:solidFill>
                <a:srgbClr val="323232"/>
              </a:solidFill>
              <a:latin typeface="Arial" charset="0"/>
              <a:ea typeface="Arial" charset="0"/>
              <a:cs typeface="Arial" charset="0"/>
            </a:endParaRPr>
          </a:p>
          <a:p>
            <a:pPr>
              <a:buFont typeface="Arial" charset="0"/>
              <a:buChar char="•"/>
            </a:pPr>
            <a:r>
              <a:rPr lang="en-US" sz="2400" dirty="0">
                <a:solidFill>
                  <a:srgbClr val="6E7822"/>
                </a:solidFill>
                <a:latin typeface="Arial" charset="0"/>
                <a:ea typeface="Arial" charset="0"/>
                <a:cs typeface="Arial" charset="0"/>
                <a:hlinkClick r:id="rId8"/>
              </a:rPr>
              <a:t>Step 6: Implement Reasonable Procedures to Protect the Security of Kids’ Personal Information.</a:t>
            </a:r>
            <a:endParaRPr lang="en-US" sz="2400" dirty="0">
              <a:solidFill>
                <a:srgbClr val="6E7822"/>
              </a:solidFill>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31</a:t>
            </a:fld>
            <a:endParaRPr lang="en-US"/>
          </a:p>
        </p:txBody>
      </p:sp>
    </p:spTree>
    <p:extLst>
      <p:ext uri="{BB962C8B-B14F-4D97-AF65-F5344CB8AC3E}">
        <p14:creationId xmlns:p14="http://schemas.microsoft.com/office/powerpoint/2010/main" val="1010611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134274"/>
            <a:ext cx="10515600" cy="1325563"/>
          </a:xfrm>
        </p:spPr>
        <p:txBody>
          <a:bodyPr/>
          <a:lstStyle/>
          <a:p>
            <a:r>
              <a:rPr lang="en-GB" b="1" dirty="0">
                <a:solidFill>
                  <a:srgbClr val="FF0000"/>
                </a:solidFill>
                <a:latin typeface="Arial" charset="0"/>
                <a:ea typeface="Arial" charset="0"/>
                <a:cs typeface="Arial" charset="0"/>
              </a:rPr>
              <a:t>EU’s GDPR</a:t>
            </a:r>
          </a:p>
        </p:txBody>
      </p:sp>
      <p:sp>
        <p:nvSpPr>
          <p:cNvPr id="5" name="Shape 1407" descr="&quot;&quot;&#10;"/>
          <p:cNvSpPr/>
          <p:nvPr/>
        </p:nvSpPr>
        <p:spPr>
          <a:xfrm>
            <a:off x="8597181" y="3996273"/>
            <a:ext cx="408900" cy="157500"/>
          </a:xfrm>
          <a:prstGeom prst="rect">
            <a:avLst/>
          </a:prstGeom>
          <a:noFill/>
          <a:ln>
            <a:noFill/>
          </a:ln>
        </p:spPr>
        <p:txBody>
          <a:bodyPr wrap="square" lIns="0" tIns="0" rIns="0" bIns="0" anchor="ctr" anchorCtr="0">
            <a:noAutofit/>
          </a:bodyPr>
          <a:lstStyle/>
          <a:p>
            <a:pPr algn="ctr">
              <a:buClr>
                <a:srgbClr val="FFFFFF"/>
              </a:buClr>
              <a:buSzPct val="25000"/>
            </a:pPr>
            <a:r>
              <a:rPr lang="en-US" sz="1235" b="1">
                <a:solidFill>
                  <a:schemeClr val="dk1"/>
                </a:solidFill>
              </a:rPr>
              <a:t> 2018</a:t>
            </a:r>
          </a:p>
          <a:p>
            <a:pPr algn="ctr">
              <a:buClr>
                <a:srgbClr val="FFFFFF"/>
              </a:buClr>
            </a:pPr>
            <a:endParaRPr sz="1235" b="1">
              <a:solidFill>
                <a:schemeClr val="dk1"/>
              </a:solidFill>
            </a:endParaRPr>
          </a:p>
        </p:txBody>
      </p:sp>
      <p:sp>
        <p:nvSpPr>
          <p:cNvPr id="6" name="Shape 1410"/>
          <p:cNvSpPr/>
          <p:nvPr/>
        </p:nvSpPr>
        <p:spPr>
          <a:xfrm>
            <a:off x="396765" y="1278342"/>
            <a:ext cx="11600794" cy="2393660"/>
          </a:xfrm>
          <a:prstGeom prst="rect">
            <a:avLst/>
          </a:prstGeom>
          <a:noFill/>
          <a:ln>
            <a:noFill/>
          </a:ln>
        </p:spPr>
        <p:txBody>
          <a:bodyPr wrap="square" lIns="0" tIns="0" rIns="0" bIns="0" anchor="t" anchorCtr="0">
            <a:noAutofit/>
          </a:bodyPr>
          <a:lstStyle/>
          <a:p>
            <a:pPr marL="342900" indent="-280988">
              <a:buClr>
                <a:srgbClr val="000000"/>
              </a:buClr>
              <a:buSzPct val="100000"/>
              <a:buFont typeface="Arial" charset="0"/>
              <a:buChar char="•"/>
            </a:pPr>
            <a:r>
              <a:rPr lang="en-US" sz="2400" dirty="0">
                <a:solidFill>
                  <a:srgbClr val="000000"/>
                </a:solidFill>
                <a:latin typeface="Arial" charset="0"/>
                <a:ea typeface="Arial" charset="0"/>
                <a:cs typeface="Arial" charset="0"/>
                <a:sym typeface="Georgia"/>
              </a:rPr>
              <a:t>The General Data Protection Regulation (GDPR) is a new law in the European Union (EU) providing for </a:t>
            </a:r>
            <a:r>
              <a:rPr lang="en-US" sz="2400" b="1" dirty="0">
                <a:solidFill>
                  <a:srgbClr val="000000"/>
                </a:solidFill>
                <a:latin typeface="Arial" charset="0"/>
                <a:ea typeface="Arial" charset="0"/>
                <a:cs typeface="Arial" charset="0"/>
                <a:sym typeface="Georgia"/>
              </a:rPr>
              <a:t>uniform data protection regulation throughout the EU</a:t>
            </a:r>
            <a:r>
              <a:rPr lang="en-US" sz="2400" dirty="0">
                <a:solidFill>
                  <a:srgbClr val="000000"/>
                </a:solidFill>
                <a:latin typeface="Arial" charset="0"/>
                <a:ea typeface="Arial" charset="0"/>
                <a:cs typeface="Arial" charset="0"/>
                <a:sym typeface="Georgia"/>
              </a:rPr>
              <a:t>. </a:t>
            </a:r>
          </a:p>
          <a:p>
            <a:pPr marL="342900" indent="-280988">
              <a:buClr>
                <a:srgbClr val="000000"/>
              </a:buClr>
              <a:buSzPct val="100000"/>
              <a:buFont typeface="Arial" charset="0"/>
              <a:buChar char="•"/>
            </a:pPr>
            <a:r>
              <a:rPr lang="en-US" sz="2400" dirty="0">
                <a:solidFill>
                  <a:srgbClr val="000000"/>
                </a:solidFill>
                <a:latin typeface="Arial" charset="0"/>
                <a:ea typeface="Arial" charset="0"/>
                <a:cs typeface="Arial" charset="0"/>
                <a:sym typeface="Georgia"/>
              </a:rPr>
              <a:t>Went effect on May 25, 2018, and represents </a:t>
            </a:r>
            <a:r>
              <a:rPr lang="en-US" sz="2400" b="1" dirty="0">
                <a:solidFill>
                  <a:srgbClr val="000000"/>
                </a:solidFill>
                <a:latin typeface="Arial" charset="0"/>
                <a:ea typeface="Arial" charset="0"/>
                <a:cs typeface="Arial" charset="0"/>
                <a:sym typeface="Georgia"/>
              </a:rPr>
              <a:t>one of the highest standards of privacy and data protection in the world </a:t>
            </a:r>
          </a:p>
          <a:p>
            <a:pPr marL="342900" indent="-280988">
              <a:buClr>
                <a:srgbClr val="000000"/>
              </a:buClr>
              <a:buSzPct val="100000"/>
              <a:buFont typeface="Arial" charset="0"/>
              <a:buChar char="•"/>
            </a:pPr>
            <a:r>
              <a:rPr lang="en-US" sz="2400" dirty="0">
                <a:solidFill>
                  <a:srgbClr val="000000"/>
                </a:solidFill>
                <a:latin typeface="Arial" charset="0"/>
                <a:ea typeface="Arial" charset="0"/>
                <a:cs typeface="Arial" charset="0"/>
                <a:sym typeface="Georgia"/>
              </a:rPr>
              <a:t>Will enable EU Data Protection Authorities (DPAs) the </a:t>
            </a:r>
            <a:r>
              <a:rPr lang="en-US" sz="2400" b="1" dirty="0">
                <a:solidFill>
                  <a:srgbClr val="000000"/>
                </a:solidFill>
                <a:latin typeface="Arial" charset="0"/>
                <a:ea typeface="Arial" charset="0"/>
                <a:cs typeface="Arial" charset="0"/>
                <a:sym typeface="Georgia"/>
              </a:rPr>
              <a:t>ability to regulate and bring enforcement against companies across the globe.</a:t>
            </a:r>
            <a:r>
              <a:rPr lang="en-US" sz="2400" dirty="0">
                <a:solidFill>
                  <a:srgbClr val="000000"/>
                </a:solidFill>
                <a:latin typeface="Arial" charset="0"/>
                <a:ea typeface="Arial" charset="0"/>
                <a:cs typeface="Arial" charset="0"/>
                <a:sym typeface="Georgia"/>
              </a:rPr>
              <a:t> </a:t>
            </a:r>
          </a:p>
        </p:txBody>
      </p:sp>
      <p:sp>
        <p:nvSpPr>
          <p:cNvPr id="7" name="Shape 1411" descr="&quot;&quot;&#10;"/>
          <p:cNvSpPr/>
          <p:nvPr/>
        </p:nvSpPr>
        <p:spPr>
          <a:xfrm>
            <a:off x="2380429" y="3878815"/>
            <a:ext cx="1102458" cy="148200"/>
          </a:xfrm>
          <a:prstGeom prst="rect">
            <a:avLst/>
          </a:prstGeom>
          <a:noFill/>
          <a:ln>
            <a:noFill/>
          </a:ln>
        </p:spPr>
        <p:txBody>
          <a:bodyPr wrap="square" lIns="0" tIns="0" rIns="0" bIns="0" anchor="ctr" anchorCtr="0">
            <a:noAutofit/>
          </a:bodyPr>
          <a:lstStyle/>
          <a:p>
            <a:pPr algn="ctr">
              <a:buClr>
                <a:srgbClr val="FFFFFF"/>
              </a:buClr>
              <a:buSzPct val="25000"/>
            </a:pPr>
            <a:r>
              <a:rPr lang="en-US" sz="1235" b="1">
                <a:solidFill>
                  <a:srgbClr val="000000"/>
                </a:solidFill>
                <a:latin typeface="Arial"/>
                <a:ea typeface="Arial"/>
                <a:cs typeface="Arial"/>
                <a:sym typeface="Arial"/>
              </a:rPr>
              <a:t> 2012 - 2015 </a:t>
            </a:r>
          </a:p>
        </p:txBody>
      </p:sp>
      <p:sp>
        <p:nvSpPr>
          <p:cNvPr id="8" name="Shape 1412" descr="&quot;&quot;&#10;"/>
          <p:cNvSpPr/>
          <p:nvPr/>
        </p:nvSpPr>
        <p:spPr>
          <a:xfrm>
            <a:off x="5438204" y="3878825"/>
            <a:ext cx="943226" cy="187800"/>
          </a:xfrm>
          <a:prstGeom prst="rect">
            <a:avLst/>
          </a:prstGeom>
          <a:noFill/>
          <a:ln>
            <a:noFill/>
          </a:ln>
        </p:spPr>
        <p:txBody>
          <a:bodyPr wrap="square" lIns="0" tIns="0" rIns="0" bIns="0" anchor="ctr" anchorCtr="0">
            <a:noAutofit/>
          </a:bodyPr>
          <a:lstStyle/>
          <a:p>
            <a:pPr algn="ctr">
              <a:buClr>
                <a:srgbClr val="FFFFFF"/>
              </a:buClr>
              <a:buSzPct val="25000"/>
            </a:pPr>
            <a:r>
              <a:rPr lang="en-US" sz="1235" b="1">
                <a:solidFill>
                  <a:srgbClr val="000000"/>
                </a:solidFill>
                <a:latin typeface="Arial"/>
                <a:ea typeface="Arial"/>
                <a:cs typeface="Arial"/>
                <a:sym typeface="Arial"/>
              </a:rPr>
              <a:t> 2016 - 2017</a:t>
            </a:r>
          </a:p>
        </p:txBody>
      </p:sp>
      <p:cxnSp>
        <p:nvCxnSpPr>
          <p:cNvPr id="9" name="Shape 1414" descr="&quot;&quot;&#10;"/>
          <p:cNvCxnSpPr/>
          <p:nvPr/>
        </p:nvCxnSpPr>
        <p:spPr>
          <a:xfrm>
            <a:off x="7863538" y="4224265"/>
            <a:ext cx="0" cy="260400"/>
          </a:xfrm>
          <a:prstGeom prst="straightConnector1">
            <a:avLst/>
          </a:prstGeom>
          <a:noFill/>
          <a:ln w="12700" cap="flat" cmpd="sng">
            <a:solidFill>
              <a:srgbClr val="968C6D"/>
            </a:solidFill>
            <a:prstDash val="solid"/>
            <a:round/>
            <a:headEnd type="none" w="med" len="med"/>
            <a:tailEnd type="none" w="med" len="med"/>
          </a:ln>
        </p:spPr>
      </p:cxnSp>
      <p:sp>
        <p:nvSpPr>
          <p:cNvPr id="10" name="Shape 1415" descr="&quot;&quot;"/>
          <p:cNvSpPr/>
          <p:nvPr/>
        </p:nvSpPr>
        <p:spPr>
          <a:xfrm>
            <a:off x="7790387" y="4484665"/>
            <a:ext cx="146400" cy="145800"/>
          </a:xfrm>
          <a:prstGeom prst="ellipse">
            <a:avLst/>
          </a:prstGeom>
          <a:solidFill>
            <a:srgbClr val="DB536A"/>
          </a:solidFill>
          <a:ln>
            <a:noFill/>
          </a:ln>
        </p:spPr>
        <p:txBody>
          <a:bodyPr wrap="square" lIns="100550" tIns="50250" rIns="100550" bIns="50250" anchor="ctr" anchorCtr="0">
            <a:noAutofit/>
          </a:bodyPr>
          <a:lstStyle/>
          <a:p>
            <a:pPr algn="ctr">
              <a:buClr>
                <a:srgbClr val="000000"/>
              </a:buClr>
            </a:pPr>
            <a:endParaRPr sz="1235">
              <a:solidFill>
                <a:srgbClr val="FFFFFF"/>
              </a:solidFill>
              <a:latin typeface="Georgia"/>
              <a:ea typeface="Georgia"/>
              <a:cs typeface="Georgia"/>
              <a:sym typeface="Georgia"/>
            </a:endParaRPr>
          </a:p>
        </p:txBody>
      </p:sp>
      <p:cxnSp>
        <p:nvCxnSpPr>
          <p:cNvPr id="11" name="Shape 1416" descr="&quot;&quot;&#10;"/>
          <p:cNvCxnSpPr/>
          <p:nvPr/>
        </p:nvCxnSpPr>
        <p:spPr>
          <a:xfrm>
            <a:off x="9088826" y="4210234"/>
            <a:ext cx="0" cy="260400"/>
          </a:xfrm>
          <a:prstGeom prst="straightConnector1">
            <a:avLst/>
          </a:prstGeom>
          <a:noFill/>
          <a:ln w="12700" cap="flat" cmpd="sng">
            <a:solidFill>
              <a:srgbClr val="968C6D"/>
            </a:solidFill>
            <a:prstDash val="solid"/>
            <a:round/>
            <a:headEnd type="none" w="med" len="med"/>
            <a:tailEnd type="none" w="med" len="med"/>
          </a:ln>
        </p:spPr>
      </p:cxnSp>
      <p:sp>
        <p:nvSpPr>
          <p:cNvPr id="12" name="Shape 1417" descr="&quot;&quot;"/>
          <p:cNvSpPr/>
          <p:nvPr/>
        </p:nvSpPr>
        <p:spPr>
          <a:xfrm>
            <a:off x="9015674" y="4470634"/>
            <a:ext cx="146400" cy="145800"/>
          </a:xfrm>
          <a:prstGeom prst="ellipse">
            <a:avLst/>
          </a:prstGeom>
          <a:solidFill>
            <a:srgbClr val="DB536A"/>
          </a:solidFill>
          <a:ln>
            <a:noFill/>
          </a:ln>
        </p:spPr>
        <p:txBody>
          <a:bodyPr wrap="square" lIns="100550" tIns="50250" rIns="100550" bIns="50250" anchor="ctr" anchorCtr="0">
            <a:noAutofit/>
          </a:bodyPr>
          <a:lstStyle/>
          <a:p>
            <a:pPr algn="ctr">
              <a:buClr>
                <a:srgbClr val="000000"/>
              </a:buClr>
            </a:pPr>
            <a:endParaRPr sz="1235">
              <a:solidFill>
                <a:srgbClr val="FFFFFF"/>
              </a:solidFill>
              <a:latin typeface="Georgia"/>
              <a:ea typeface="Georgia"/>
              <a:cs typeface="Georgia"/>
              <a:sym typeface="Georgia"/>
            </a:endParaRPr>
          </a:p>
        </p:txBody>
      </p:sp>
      <p:cxnSp>
        <p:nvCxnSpPr>
          <p:cNvPr id="13" name="Shape 1418" descr="&quot;&quot;&#10;"/>
          <p:cNvCxnSpPr/>
          <p:nvPr/>
        </p:nvCxnSpPr>
        <p:spPr>
          <a:xfrm>
            <a:off x="4341227" y="4210234"/>
            <a:ext cx="0" cy="260400"/>
          </a:xfrm>
          <a:prstGeom prst="straightConnector1">
            <a:avLst/>
          </a:prstGeom>
          <a:noFill/>
          <a:ln w="12700" cap="flat" cmpd="sng">
            <a:solidFill>
              <a:srgbClr val="968C6D"/>
            </a:solidFill>
            <a:prstDash val="solid"/>
            <a:round/>
            <a:headEnd type="none" w="med" len="med"/>
            <a:tailEnd type="none" w="med" len="med"/>
          </a:ln>
        </p:spPr>
      </p:cxnSp>
      <p:sp>
        <p:nvSpPr>
          <p:cNvPr id="14" name="Shape 1419" descr="&quot;&quot;"/>
          <p:cNvSpPr/>
          <p:nvPr/>
        </p:nvSpPr>
        <p:spPr>
          <a:xfrm>
            <a:off x="4268074" y="4470634"/>
            <a:ext cx="146400" cy="145800"/>
          </a:xfrm>
          <a:prstGeom prst="ellipse">
            <a:avLst/>
          </a:prstGeom>
          <a:solidFill>
            <a:srgbClr val="DC6900"/>
          </a:solidFill>
          <a:ln>
            <a:noFill/>
          </a:ln>
        </p:spPr>
        <p:txBody>
          <a:bodyPr wrap="square" lIns="100550" tIns="50250" rIns="100550" bIns="50250" anchor="ctr" anchorCtr="0">
            <a:noAutofit/>
          </a:bodyPr>
          <a:lstStyle/>
          <a:p>
            <a:pPr algn="ctr">
              <a:buClr>
                <a:srgbClr val="000000"/>
              </a:buClr>
            </a:pPr>
            <a:endParaRPr sz="1235">
              <a:solidFill>
                <a:srgbClr val="FFFFFF"/>
              </a:solidFill>
              <a:latin typeface="Georgia"/>
              <a:ea typeface="Georgia"/>
              <a:cs typeface="Georgia"/>
              <a:sym typeface="Georgia"/>
            </a:endParaRPr>
          </a:p>
        </p:txBody>
      </p:sp>
      <p:cxnSp>
        <p:nvCxnSpPr>
          <p:cNvPr id="15" name="Shape 1420" descr="&quot;&quot;&#10;"/>
          <p:cNvCxnSpPr/>
          <p:nvPr/>
        </p:nvCxnSpPr>
        <p:spPr>
          <a:xfrm>
            <a:off x="3384931" y="4210234"/>
            <a:ext cx="0" cy="260400"/>
          </a:xfrm>
          <a:prstGeom prst="straightConnector1">
            <a:avLst/>
          </a:prstGeom>
          <a:noFill/>
          <a:ln w="12700" cap="flat" cmpd="sng">
            <a:solidFill>
              <a:srgbClr val="968C6D"/>
            </a:solidFill>
            <a:prstDash val="solid"/>
            <a:round/>
            <a:headEnd type="none" w="med" len="med"/>
            <a:tailEnd type="none" w="med" len="med"/>
          </a:ln>
        </p:spPr>
      </p:cxnSp>
      <p:sp>
        <p:nvSpPr>
          <p:cNvPr id="16" name="Shape 1421" descr="&quot;&quot;"/>
          <p:cNvSpPr/>
          <p:nvPr/>
        </p:nvSpPr>
        <p:spPr>
          <a:xfrm>
            <a:off x="3311781" y="4470634"/>
            <a:ext cx="146400" cy="145800"/>
          </a:xfrm>
          <a:prstGeom prst="ellipse">
            <a:avLst/>
          </a:prstGeom>
          <a:solidFill>
            <a:srgbClr val="A32020"/>
          </a:solidFill>
          <a:ln>
            <a:noFill/>
          </a:ln>
        </p:spPr>
        <p:txBody>
          <a:bodyPr wrap="square" lIns="100550" tIns="50250" rIns="100550" bIns="50250" anchor="ctr" anchorCtr="0">
            <a:noAutofit/>
          </a:bodyPr>
          <a:lstStyle/>
          <a:p>
            <a:pPr algn="ctr">
              <a:buClr>
                <a:srgbClr val="000000"/>
              </a:buClr>
            </a:pPr>
            <a:endParaRPr sz="1235">
              <a:solidFill>
                <a:srgbClr val="FFFFFF"/>
              </a:solidFill>
              <a:latin typeface="Georgia"/>
              <a:ea typeface="Georgia"/>
              <a:cs typeface="Georgia"/>
              <a:sym typeface="Georgia"/>
            </a:endParaRPr>
          </a:p>
        </p:txBody>
      </p:sp>
      <p:sp>
        <p:nvSpPr>
          <p:cNvPr id="17" name="Shape 1422" descr="&quot;&quot;&#10;"/>
          <p:cNvSpPr/>
          <p:nvPr/>
        </p:nvSpPr>
        <p:spPr>
          <a:xfrm>
            <a:off x="7619733" y="4141664"/>
            <a:ext cx="2014199" cy="181500"/>
          </a:xfrm>
          <a:prstGeom prst="chevron">
            <a:avLst>
              <a:gd name="adj" fmla="val 50000"/>
            </a:avLst>
          </a:prstGeom>
          <a:solidFill>
            <a:srgbClr val="DB536A"/>
          </a:solidFill>
          <a:ln>
            <a:noFill/>
          </a:ln>
        </p:spPr>
        <p:txBody>
          <a:bodyPr wrap="square" lIns="91425" tIns="45700" rIns="91425" bIns="45700" anchor="ctr" anchorCtr="0">
            <a:noAutofit/>
          </a:bodyPr>
          <a:lstStyle/>
          <a:p>
            <a:pPr algn="ctr">
              <a:buClr>
                <a:srgbClr val="000000"/>
              </a:buClr>
            </a:pPr>
            <a:endParaRPr sz="1235">
              <a:solidFill>
                <a:srgbClr val="FFFFFF"/>
              </a:solidFill>
              <a:latin typeface="Georgia"/>
              <a:ea typeface="Georgia"/>
              <a:cs typeface="Georgia"/>
              <a:sym typeface="Georgia"/>
            </a:endParaRPr>
          </a:p>
        </p:txBody>
      </p:sp>
      <p:sp>
        <p:nvSpPr>
          <p:cNvPr id="18" name="Shape 1423" descr="&quot;&quot;&#10;"/>
          <p:cNvSpPr/>
          <p:nvPr/>
        </p:nvSpPr>
        <p:spPr>
          <a:xfrm>
            <a:off x="4058736" y="4141664"/>
            <a:ext cx="3614700" cy="181500"/>
          </a:xfrm>
          <a:prstGeom prst="chevron">
            <a:avLst>
              <a:gd name="adj" fmla="val 50000"/>
            </a:avLst>
          </a:prstGeom>
          <a:solidFill>
            <a:srgbClr val="E0301E"/>
          </a:solidFill>
          <a:ln>
            <a:noFill/>
          </a:ln>
        </p:spPr>
        <p:txBody>
          <a:bodyPr wrap="square" lIns="91425" tIns="45700" rIns="91425" bIns="45700" anchor="ctr" anchorCtr="0">
            <a:noAutofit/>
          </a:bodyPr>
          <a:lstStyle/>
          <a:p>
            <a:pPr algn="ctr">
              <a:buClr>
                <a:srgbClr val="000000"/>
              </a:buClr>
            </a:pPr>
            <a:endParaRPr sz="1235">
              <a:solidFill>
                <a:schemeClr val="accent6"/>
              </a:solidFill>
              <a:latin typeface="Georgia"/>
              <a:ea typeface="Georgia"/>
              <a:cs typeface="Georgia"/>
              <a:sym typeface="Georgia"/>
            </a:endParaRPr>
          </a:p>
        </p:txBody>
      </p:sp>
      <p:sp>
        <p:nvSpPr>
          <p:cNvPr id="19" name="Shape 1425"/>
          <p:cNvSpPr txBox="1"/>
          <p:nvPr/>
        </p:nvSpPr>
        <p:spPr>
          <a:xfrm>
            <a:off x="1700526" y="4702782"/>
            <a:ext cx="1100700" cy="767400"/>
          </a:xfrm>
          <a:prstGeom prst="rect">
            <a:avLst/>
          </a:prstGeom>
          <a:noFill/>
          <a:ln>
            <a:noFill/>
          </a:ln>
        </p:spPr>
        <p:txBody>
          <a:bodyPr wrap="square" lIns="0" tIns="0" rIns="0" bIns="0" anchor="t" anchorCtr="1">
            <a:noAutofit/>
          </a:bodyPr>
          <a:lstStyle/>
          <a:p>
            <a:pPr>
              <a:buClr>
                <a:srgbClr val="000000"/>
              </a:buClr>
              <a:buSzPct val="25000"/>
            </a:pPr>
            <a:r>
              <a:rPr lang="en-US" sz="1235" b="1">
                <a:solidFill>
                  <a:srgbClr val="000000"/>
                </a:solidFill>
                <a:latin typeface="Arial"/>
                <a:ea typeface="Arial"/>
                <a:cs typeface="Arial"/>
                <a:sym typeface="Arial"/>
              </a:rPr>
              <a:t>Jan 2012</a:t>
            </a:r>
          </a:p>
          <a:p>
            <a:pPr>
              <a:buClr>
                <a:srgbClr val="000000"/>
              </a:buClr>
              <a:buSzPct val="25000"/>
            </a:pPr>
            <a:r>
              <a:rPr lang="en-US" sz="1235">
                <a:solidFill>
                  <a:srgbClr val="000000"/>
                </a:solidFill>
                <a:latin typeface="Arial"/>
                <a:ea typeface="Arial"/>
                <a:cs typeface="Arial"/>
                <a:sym typeface="Arial"/>
              </a:rPr>
              <a:t>European Commission publishes GDPR legislative proposal</a:t>
            </a:r>
          </a:p>
        </p:txBody>
      </p:sp>
      <p:sp>
        <p:nvSpPr>
          <p:cNvPr id="20" name="Shape 1426"/>
          <p:cNvSpPr txBox="1"/>
          <p:nvPr/>
        </p:nvSpPr>
        <p:spPr>
          <a:xfrm>
            <a:off x="3061161" y="4702779"/>
            <a:ext cx="795900" cy="580200"/>
          </a:xfrm>
          <a:prstGeom prst="rect">
            <a:avLst/>
          </a:prstGeom>
          <a:noFill/>
          <a:ln>
            <a:noFill/>
          </a:ln>
        </p:spPr>
        <p:txBody>
          <a:bodyPr wrap="square" lIns="0" tIns="0" rIns="0" bIns="0" anchor="t" anchorCtr="0">
            <a:noAutofit/>
          </a:bodyPr>
          <a:lstStyle/>
          <a:p>
            <a:pPr>
              <a:buClr>
                <a:srgbClr val="000000"/>
              </a:buClr>
              <a:buSzPct val="25000"/>
            </a:pPr>
            <a:r>
              <a:rPr lang="en-US" sz="1235" b="1">
                <a:solidFill>
                  <a:srgbClr val="000000"/>
                </a:solidFill>
                <a:latin typeface="Arial"/>
                <a:ea typeface="Arial"/>
                <a:cs typeface="Arial"/>
                <a:sym typeface="Arial"/>
              </a:rPr>
              <a:t>Dec 2015</a:t>
            </a:r>
          </a:p>
          <a:p>
            <a:pPr>
              <a:buClr>
                <a:srgbClr val="000000"/>
              </a:buClr>
              <a:buSzPct val="25000"/>
            </a:pPr>
            <a:r>
              <a:rPr lang="en-US" sz="1235">
                <a:solidFill>
                  <a:srgbClr val="000000"/>
                </a:solidFill>
                <a:latin typeface="Arial"/>
                <a:ea typeface="Arial"/>
                <a:cs typeface="Arial"/>
                <a:sym typeface="Arial"/>
              </a:rPr>
              <a:t>GDPR approval reached</a:t>
            </a:r>
          </a:p>
        </p:txBody>
      </p:sp>
      <p:sp>
        <p:nvSpPr>
          <p:cNvPr id="21" name="Shape 1427"/>
          <p:cNvSpPr txBox="1"/>
          <p:nvPr/>
        </p:nvSpPr>
        <p:spPr>
          <a:xfrm>
            <a:off x="3935053" y="4702780"/>
            <a:ext cx="842400" cy="580200"/>
          </a:xfrm>
          <a:prstGeom prst="rect">
            <a:avLst/>
          </a:prstGeom>
          <a:noFill/>
          <a:ln>
            <a:noFill/>
          </a:ln>
        </p:spPr>
        <p:txBody>
          <a:bodyPr wrap="square" lIns="0" tIns="0" rIns="0" bIns="0" anchor="t" anchorCtr="1">
            <a:noAutofit/>
          </a:bodyPr>
          <a:lstStyle/>
          <a:p>
            <a:pPr>
              <a:buClr>
                <a:srgbClr val="000000"/>
              </a:buClr>
              <a:buSzPct val="25000"/>
            </a:pPr>
            <a:r>
              <a:rPr lang="en-US" sz="1235" b="1">
                <a:solidFill>
                  <a:srgbClr val="000000"/>
                </a:solidFill>
                <a:latin typeface="Arial"/>
                <a:ea typeface="Arial"/>
                <a:cs typeface="Arial"/>
                <a:sym typeface="Arial"/>
              </a:rPr>
              <a:t>Apr 2016</a:t>
            </a:r>
          </a:p>
          <a:p>
            <a:pPr>
              <a:buClr>
                <a:srgbClr val="000000"/>
              </a:buClr>
              <a:buSzPct val="25000"/>
            </a:pPr>
            <a:r>
              <a:rPr lang="en-US" sz="1235">
                <a:solidFill>
                  <a:srgbClr val="000000"/>
                </a:solidFill>
                <a:latin typeface="Arial"/>
                <a:ea typeface="Arial"/>
                <a:cs typeface="Arial"/>
                <a:sym typeface="Arial"/>
              </a:rPr>
              <a:t>GDPR formally adopted by EU</a:t>
            </a:r>
          </a:p>
        </p:txBody>
      </p:sp>
      <p:sp>
        <p:nvSpPr>
          <p:cNvPr id="22" name="Shape 1428"/>
          <p:cNvSpPr txBox="1"/>
          <p:nvPr/>
        </p:nvSpPr>
        <p:spPr>
          <a:xfrm>
            <a:off x="7460665" y="4716812"/>
            <a:ext cx="912300" cy="707100"/>
          </a:xfrm>
          <a:prstGeom prst="rect">
            <a:avLst/>
          </a:prstGeom>
          <a:noFill/>
          <a:ln>
            <a:noFill/>
          </a:ln>
        </p:spPr>
        <p:txBody>
          <a:bodyPr wrap="square" lIns="0" tIns="0" rIns="0" bIns="0" anchor="t" anchorCtr="1">
            <a:noAutofit/>
          </a:bodyPr>
          <a:lstStyle/>
          <a:p>
            <a:pPr>
              <a:buClr>
                <a:srgbClr val="000000"/>
              </a:buClr>
              <a:buSzPct val="25000"/>
            </a:pPr>
            <a:r>
              <a:rPr lang="en-US" sz="1235" b="1" dirty="0">
                <a:solidFill>
                  <a:srgbClr val="000000"/>
                </a:solidFill>
                <a:latin typeface="Arial"/>
                <a:ea typeface="Arial"/>
                <a:cs typeface="Arial"/>
                <a:sym typeface="Arial"/>
              </a:rPr>
              <a:t>Early 2018</a:t>
            </a:r>
          </a:p>
          <a:p>
            <a:pPr>
              <a:buClr>
                <a:srgbClr val="000000"/>
              </a:buClr>
              <a:buSzPct val="25000"/>
            </a:pPr>
            <a:r>
              <a:rPr lang="en-US" sz="1235" dirty="0">
                <a:solidFill>
                  <a:srgbClr val="000000"/>
                </a:solidFill>
                <a:latin typeface="Arial"/>
                <a:ea typeface="Arial"/>
                <a:cs typeface="Arial"/>
                <a:sym typeface="Arial"/>
              </a:rPr>
              <a:t>Operational readiness for privacy program capabilities </a:t>
            </a:r>
          </a:p>
        </p:txBody>
      </p:sp>
      <p:sp>
        <p:nvSpPr>
          <p:cNvPr id="23" name="Shape 1429"/>
          <p:cNvSpPr txBox="1"/>
          <p:nvPr/>
        </p:nvSpPr>
        <p:spPr>
          <a:xfrm>
            <a:off x="8703069" y="4702779"/>
            <a:ext cx="918600" cy="568200"/>
          </a:xfrm>
          <a:prstGeom prst="rect">
            <a:avLst/>
          </a:prstGeom>
          <a:noFill/>
          <a:ln>
            <a:noFill/>
          </a:ln>
        </p:spPr>
        <p:txBody>
          <a:bodyPr wrap="square" lIns="0" tIns="0" rIns="0" bIns="0" anchor="t" anchorCtr="1">
            <a:noAutofit/>
          </a:bodyPr>
          <a:lstStyle/>
          <a:p>
            <a:pPr>
              <a:buClr>
                <a:srgbClr val="000000"/>
              </a:buClr>
              <a:buSzPct val="25000"/>
            </a:pPr>
            <a:r>
              <a:rPr lang="en-US" sz="1235" b="1">
                <a:solidFill>
                  <a:srgbClr val="000000"/>
                </a:solidFill>
                <a:latin typeface="Arial"/>
                <a:ea typeface="Arial"/>
                <a:cs typeface="Arial"/>
                <a:sym typeface="Arial"/>
              </a:rPr>
              <a:t>May 2018</a:t>
            </a:r>
          </a:p>
          <a:p>
            <a:pPr>
              <a:buClr>
                <a:srgbClr val="000000"/>
              </a:buClr>
              <a:buSzPct val="25000"/>
            </a:pPr>
            <a:r>
              <a:rPr lang="en-US" sz="1235">
                <a:solidFill>
                  <a:srgbClr val="000000"/>
                </a:solidFill>
                <a:latin typeface="Arial"/>
                <a:ea typeface="Arial"/>
                <a:cs typeface="Arial"/>
                <a:sym typeface="Arial"/>
              </a:rPr>
              <a:t>GDPR in effect, enforcement actions begin </a:t>
            </a:r>
          </a:p>
        </p:txBody>
      </p:sp>
      <p:sp>
        <p:nvSpPr>
          <p:cNvPr id="24" name="Shape 1431"/>
          <p:cNvSpPr txBox="1"/>
          <p:nvPr/>
        </p:nvSpPr>
        <p:spPr>
          <a:xfrm>
            <a:off x="5032554" y="4453064"/>
            <a:ext cx="1753800" cy="138600"/>
          </a:xfrm>
          <a:prstGeom prst="rect">
            <a:avLst/>
          </a:prstGeom>
          <a:noFill/>
          <a:ln>
            <a:noFill/>
          </a:ln>
        </p:spPr>
        <p:txBody>
          <a:bodyPr wrap="square" lIns="0" tIns="0" rIns="0" bIns="0" anchor="t" anchorCtr="1">
            <a:noAutofit/>
          </a:bodyPr>
          <a:lstStyle/>
          <a:p>
            <a:pPr algn="ctr">
              <a:buClr>
                <a:srgbClr val="000000"/>
              </a:buClr>
              <a:buSzPct val="25000"/>
            </a:pPr>
            <a:r>
              <a:rPr lang="en-US" sz="1235" dirty="0">
                <a:solidFill>
                  <a:srgbClr val="000000"/>
                </a:solidFill>
                <a:latin typeface="Arial"/>
                <a:ea typeface="Arial"/>
                <a:cs typeface="Arial"/>
                <a:sym typeface="Arial"/>
              </a:rPr>
              <a:t>Two-year implementation phase</a:t>
            </a:r>
          </a:p>
        </p:txBody>
      </p:sp>
      <p:cxnSp>
        <p:nvCxnSpPr>
          <p:cNvPr id="25" name="Shape 1420" descr="&quot;&quot;&#10;"/>
          <p:cNvCxnSpPr/>
          <p:nvPr/>
        </p:nvCxnSpPr>
        <p:spPr>
          <a:xfrm>
            <a:off x="2139531" y="4210234"/>
            <a:ext cx="0" cy="260400"/>
          </a:xfrm>
          <a:prstGeom prst="straightConnector1">
            <a:avLst/>
          </a:prstGeom>
          <a:noFill/>
          <a:ln w="12700" cap="flat" cmpd="sng">
            <a:solidFill>
              <a:srgbClr val="968C6D"/>
            </a:solidFill>
            <a:prstDash val="solid"/>
            <a:round/>
            <a:headEnd type="none" w="med" len="med"/>
            <a:tailEnd type="none" w="med" len="med"/>
          </a:ln>
        </p:spPr>
      </p:cxnSp>
      <p:sp>
        <p:nvSpPr>
          <p:cNvPr id="26" name="Shape 1421" descr="&quot;&quot;"/>
          <p:cNvSpPr/>
          <p:nvPr/>
        </p:nvSpPr>
        <p:spPr>
          <a:xfrm>
            <a:off x="2066380" y="4470634"/>
            <a:ext cx="146400" cy="145800"/>
          </a:xfrm>
          <a:prstGeom prst="ellipse">
            <a:avLst/>
          </a:prstGeom>
          <a:solidFill>
            <a:srgbClr val="A32020"/>
          </a:solidFill>
          <a:ln>
            <a:noFill/>
          </a:ln>
        </p:spPr>
        <p:txBody>
          <a:bodyPr wrap="square" lIns="100550" tIns="50250" rIns="100550" bIns="50250" anchor="ctr" anchorCtr="0">
            <a:noAutofit/>
          </a:bodyPr>
          <a:lstStyle/>
          <a:p>
            <a:pPr algn="ctr">
              <a:buClr>
                <a:srgbClr val="000000"/>
              </a:buClr>
            </a:pPr>
            <a:endParaRPr sz="1235">
              <a:solidFill>
                <a:srgbClr val="FFFFFF"/>
              </a:solidFill>
              <a:latin typeface="Georgia"/>
              <a:ea typeface="Georgia"/>
              <a:cs typeface="Georgia"/>
              <a:sym typeface="Georgia"/>
            </a:endParaRPr>
          </a:p>
        </p:txBody>
      </p:sp>
      <p:sp>
        <p:nvSpPr>
          <p:cNvPr id="27" name="Shape 1424" descr="&quot;&quot;&#10;"/>
          <p:cNvSpPr/>
          <p:nvPr/>
        </p:nvSpPr>
        <p:spPr>
          <a:xfrm>
            <a:off x="1712870" y="4141664"/>
            <a:ext cx="2399700" cy="181500"/>
          </a:xfrm>
          <a:prstGeom prst="homePlate">
            <a:avLst>
              <a:gd name="adj" fmla="val 50000"/>
            </a:avLst>
          </a:prstGeom>
          <a:solidFill>
            <a:srgbClr val="A32020"/>
          </a:solidFill>
          <a:ln>
            <a:noFill/>
          </a:ln>
        </p:spPr>
        <p:txBody>
          <a:bodyPr wrap="square" lIns="91425" tIns="45700" rIns="91425" bIns="45700" anchor="ctr" anchorCtr="0">
            <a:noAutofit/>
          </a:bodyPr>
          <a:lstStyle/>
          <a:p>
            <a:pPr algn="ctr">
              <a:buClr>
                <a:srgbClr val="000000"/>
              </a:buClr>
            </a:pPr>
            <a:endParaRPr sz="1235">
              <a:solidFill>
                <a:srgbClr val="FFFFFF"/>
              </a:solidFill>
              <a:latin typeface="Georgia"/>
              <a:ea typeface="Georgia"/>
              <a:cs typeface="Georgia"/>
              <a:sym typeface="Georgia"/>
            </a:endParaRPr>
          </a:p>
        </p:txBody>
      </p:sp>
      <p:sp>
        <p:nvSpPr>
          <p:cNvPr id="3" name="Rectangle 2"/>
          <p:cNvSpPr/>
          <p:nvPr/>
        </p:nvSpPr>
        <p:spPr>
          <a:xfrm>
            <a:off x="258321" y="6510008"/>
            <a:ext cx="8015615" cy="261610"/>
          </a:xfrm>
          <a:prstGeom prst="rect">
            <a:avLst/>
          </a:prstGeom>
        </p:spPr>
        <p:txBody>
          <a:bodyPr wrap="square">
            <a:spAutoFit/>
          </a:bodyPr>
          <a:lstStyle/>
          <a:p>
            <a:r>
              <a:rPr lang="en-US" sz="1100" dirty="0"/>
              <a:t>https://</a:t>
            </a:r>
            <a:r>
              <a:rPr lang="en-US" sz="1100" dirty="0" err="1"/>
              <a:t>chapters.theiia.org</a:t>
            </a:r>
            <a:r>
              <a:rPr lang="en-US" sz="1100" dirty="0"/>
              <a:t>/</a:t>
            </a:r>
            <a:r>
              <a:rPr lang="en-US" sz="1100" dirty="0" err="1"/>
              <a:t>puget</a:t>
            </a:r>
            <a:r>
              <a:rPr lang="en-US" sz="1100" dirty="0"/>
              <a:t>-sound/</a:t>
            </a:r>
            <a:r>
              <a:rPr lang="en-US" sz="1100" dirty="0" err="1"/>
              <a:t>ChapterDocuments</a:t>
            </a:r>
            <a:r>
              <a:rPr lang="en-US" sz="1100" dirty="0"/>
              <a:t>/GDPR%20Briefing%20Deck%20for%20IIA%20meeting%209.21%20v2.pptx</a:t>
            </a:r>
          </a:p>
        </p:txBody>
      </p:sp>
      <p:sp>
        <p:nvSpPr>
          <p:cNvPr id="4" name="Slide Number Placeholder 3"/>
          <p:cNvSpPr>
            <a:spLocks noGrp="1"/>
          </p:cNvSpPr>
          <p:nvPr>
            <p:ph type="sldNum" sz="quarter" idx="12"/>
          </p:nvPr>
        </p:nvSpPr>
        <p:spPr/>
        <p:txBody>
          <a:bodyPr/>
          <a:lstStyle/>
          <a:p>
            <a:fld id="{3E5BF5F9-4D9A-9543-85E8-59158CD2B6EB}" type="slidenum">
              <a:rPr lang="en-US" smtClean="0"/>
              <a:t>32</a:t>
            </a:fld>
            <a:endParaRPr lang="en-US"/>
          </a:p>
        </p:txBody>
      </p:sp>
    </p:spTree>
    <p:extLst>
      <p:ext uri="{BB962C8B-B14F-4D97-AF65-F5344CB8AC3E}">
        <p14:creationId xmlns:p14="http://schemas.microsoft.com/office/powerpoint/2010/main" val="254708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096" y="54347"/>
            <a:ext cx="10515600" cy="1325563"/>
          </a:xfrm>
        </p:spPr>
        <p:txBody>
          <a:bodyPr/>
          <a:lstStyle/>
          <a:p>
            <a:r>
              <a:rPr lang="en-GB" b="1" dirty="0">
                <a:solidFill>
                  <a:srgbClr val="FF0000"/>
                </a:solidFill>
                <a:latin typeface="Arial" charset="0"/>
                <a:ea typeface="Arial" charset="0"/>
                <a:cs typeface="Arial" charset="0"/>
              </a:rPr>
              <a:t>GDPR’s impact</a:t>
            </a:r>
          </a:p>
        </p:txBody>
      </p:sp>
      <p:pic>
        <p:nvPicPr>
          <p:cNvPr id="5" name="Shape 1481" descr="EU region"/>
          <p:cNvPicPr preferRelativeResize="0"/>
          <p:nvPr/>
        </p:nvPicPr>
        <p:blipFill>
          <a:blip r:embed="rId3">
            <a:alphaModFix/>
          </a:blip>
          <a:stretch>
            <a:fillRect/>
          </a:stretch>
        </p:blipFill>
        <p:spPr>
          <a:xfrm>
            <a:off x="8184359" y="939225"/>
            <a:ext cx="3206099" cy="4409774"/>
          </a:xfrm>
          <a:prstGeom prst="rect">
            <a:avLst/>
          </a:prstGeom>
          <a:noFill/>
          <a:ln>
            <a:noFill/>
          </a:ln>
        </p:spPr>
      </p:pic>
      <p:sp>
        <p:nvSpPr>
          <p:cNvPr id="3" name="TextBox 2">
            <a:extLst>
              <a:ext uri="{FF2B5EF4-FFF2-40B4-BE49-F238E27FC236}">
                <a16:creationId xmlns:a16="http://schemas.microsoft.com/office/drawing/2014/main" id="{CDE11615-E5D1-F344-8EAD-CCF28CC7091A}"/>
              </a:ext>
            </a:extLst>
          </p:cNvPr>
          <p:cNvSpPr txBox="1"/>
          <p:nvPr/>
        </p:nvSpPr>
        <p:spPr>
          <a:xfrm>
            <a:off x="7510944" y="680251"/>
            <a:ext cx="4519186" cy="369332"/>
          </a:xfrm>
          <a:prstGeom prst="rect">
            <a:avLst/>
          </a:prstGeom>
          <a:noFill/>
        </p:spPr>
        <p:txBody>
          <a:bodyPr wrap="none" rtlCol="0">
            <a:spAutoFit/>
          </a:bodyPr>
          <a:lstStyle/>
          <a:p>
            <a:r>
              <a:rPr lang="en-US" dirty="0">
                <a:solidFill>
                  <a:srgbClr val="0D0EFF"/>
                </a:solidFill>
                <a:latin typeface="Arial" panose="020B0604020202020204" pitchFamily="34" charset="0"/>
                <a:cs typeface="Arial" panose="020B0604020202020204" pitchFamily="34" charset="0"/>
              </a:rPr>
              <a:t>GDPR is </a:t>
            </a:r>
            <a:r>
              <a:rPr lang="en-US" b="1" dirty="0">
                <a:solidFill>
                  <a:srgbClr val="0D0EFF"/>
                </a:solidFill>
                <a:latin typeface="Arial" panose="020B0604020202020204" pitchFamily="34" charset="0"/>
                <a:cs typeface="Arial" panose="020B0604020202020204" pitchFamily="34" charset="0"/>
              </a:rPr>
              <a:t>location</a:t>
            </a:r>
            <a:r>
              <a:rPr lang="en-US" dirty="0">
                <a:solidFill>
                  <a:srgbClr val="0D0EFF"/>
                </a:solidFill>
                <a:latin typeface="Arial" panose="020B0604020202020204" pitchFamily="34" charset="0"/>
                <a:cs typeface="Arial" panose="020B0604020202020204" pitchFamily="34" charset="0"/>
              </a:rPr>
              <a:t> based not citizen based</a:t>
            </a:r>
          </a:p>
        </p:txBody>
      </p:sp>
      <p:sp>
        <p:nvSpPr>
          <p:cNvPr id="6" name="Shape 1455"/>
          <p:cNvSpPr txBox="1"/>
          <p:nvPr/>
        </p:nvSpPr>
        <p:spPr>
          <a:xfrm>
            <a:off x="258321" y="1114934"/>
            <a:ext cx="7652016" cy="3380372"/>
          </a:xfrm>
          <a:prstGeom prst="rect">
            <a:avLst/>
          </a:prstGeom>
          <a:solidFill>
            <a:srgbClr val="EAE8E2"/>
          </a:solidFill>
          <a:ln>
            <a:noFill/>
          </a:ln>
        </p:spPr>
        <p:txBody>
          <a:bodyPr wrap="square" lIns="91425" tIns="45700" rIns="91425" bIns="45700" anchor="t" anchorCtr="0">
            <a:noAutofit/>
          </a:bodyPr>
          <a:lstStyle/>
          <a:p>
            <a:pPr marL="228605" lvl="1" indent="-228605">
              <a:buClr>
                <a:schemeClr val="dk1"/>
              </a:buClr>
              <a:buSzPct val="100000"/>
              <a:buFont typeface="Georgia"/>
              <a:buChar char="•"/>
            </a:pPr>
            <a:r>
              <a:rPr lang="en-US" dirty="0">
                <a:solidFill>
                  <a:schemeClr val="dk1"/>
                </a:solidFill>
                <a:latin typeface="Arial"/>
                <a:ea typeface="Arial"/>
                <a:cs typeface="Arial"/>
                <a:sym typeface="Arial"/>
              </a:rPr>
              <a:t>GDPR applies to every company that collects personal data from EU data subjects, </a:t>
            </a:r>
            <a:r>
              <a:rPr lang="en-US" b="1" dirty="0">
                <a:solidFill>
                  <a:schemeClr val="dk1"/>
                </a:solidFill>
                <a:latin typeface="Arial"/>
                <a:ea typeface="Arial"/>
                <a:cs typeface="Arial"/>
                <a:sym typeface="Arial"/>
              </a:rPr>
              <a:t>regardless</a:t>
            </a:r>
            <a:r>
              <a:rPr lang="en-US" dirty="0">
                <a:solidFill>
                  <a:schemeClr val="dk1"/>
                </a:solidFill>
                <a:latin typeface="Arial"/>
                <a:ea typeface="Arial"/>
                <a:cs typeface="Arial"/>
                <a:sym typeface="Arial"/>
              </a:rPr>
              <a:t> of where the company is established</a:t>
            </a:r>
          </a:p>
          <a:p>
            <a:pPr marL="228605" lvl="1" indent="-228605">
              <a:spcBef>
                <a:spcPts val="900"/>
              </a:spcBef>
              <a:buClr>
                <a:schemeClr val="dk1"/>
              </a:buClr>
              <a:buSzPct val="100000"/>
              <a:buFont typeface="Georgia"/>
              <a:buChar char="•"/>
            </a:pPr>
            <a:r>
              <a:rPr lang="en-US" dirty="0">
                <a:solidFill>
                  <a:schemeClr val="dk1"/>
                </a:solidFill>
                <a:latin typeface="Arial"/>
                <a:ea typeface="Arial"/>
                <a:cs typeface="Arial"/>
                <a:sym typeface="Arial"/>
              </a:rPr>
              <a:t>It applies to data </a:t>
            </a:r>
            <a:r>
              <a:rPr lang="en-US" b="1" dirty="0">
                <a:solidFill>
                  <a:schemeClr val="dk1"/>
                </a:solidFill>
                <a:latin typeface="Arial"/>
                <a:ea typeface="Arial"/>
                <a:cs typeface="Arial"/>
                <a:sym typeface="Arial"/>
              </a:rPr>
              <a:t>processors</a:t>
            </a:r>
            <a:r>
              <a:rPr lang="en-US" dirty="0">
                <a:solidFill>
                  <a:schemeClr val="dk1"/>
                </a:solidFill>
                <a:latin typeface="Arial"/>
                <a:ea typeface="Arial"/>
                <a:cs typeface="Arial"/>
                <a:sym typeface="Arial"/>
              </a:rPr>
              <a:t> as well as data controllers</a:t>
            </a:r>
          </a:p>
          <a:p>
            <a:pPr marL="228605" lvl="1" indent="-228605">
              <a:spcBef>
                <a:spcPts val="900"/>
              </a:spcBef>
              <a:buClr>
                <a:schemeClr val="dk1"/>
              </a:buClr>
              <a:buSzPct val="100000"/>
              <a:buFont typeface="Georgia"/>
              <a:buChar char="•"/>
            </a:pPr>
            <a:r>
              <a:rPr lang="en-US" dirty="0">
                <a:solidFill>
                  <a:schemeClr val="dk1"/>
                </a:solidFill>
                <a:latin typeface="Arial"/>
                <a:ea typeface="Arial"/>
                <a:cs typeface="Arial"/>
                <a:sym typeface="Arial"/>
              </a:rPr>
              <a:t>It applies to companies that offer goods or services in the EU, regardless of whether payment is required, or monitor the behavior of EU residents </a:t>
            </a:r>
          </a:p>
          <a:p>
            <a:pPr marL="228605" lvl="1" indent="-228605">
              <a:spcBef>
                <a:spcPts val="900"/>
              </a:spcBef>
              <a:buClr>
                <a:schemeClr val="dk1"/>
              </a:buClr>
              <a:buSzPct val="100000"/>
              <a:buFont typeface="Georgia"/>
              <a:buChar char="•"/>
            </a:pPr>
            <a:r>
              <a:rPr lang="en-US" dirty="0">
                <a:solidFill>
                  <a:schemeClr val="dk1"/>
                </a:solidFill>
                <a:latin typeface="Arial"/>
                <a:ea typeface="Arial"/>
                <a:cs typeface="Arial"/>
                <a:sym typeface="Arial"/>
              </a:rPr>
              <a:t>It broadens the term </a:t>
            </a:r>
            <a:r>
              <a:rPr lang="en-US" b="1" dirty="0">
                <a:solidFill>
                  <a:schemeClr val="dk1"/>
                </a:solidFill>
                <a:latin typeface="Arial"/>
                <a:ea typeface="Arial"/>
                <a:cs typeface="Arial"/>
                <a:sym typeface="Arial"/>
              </a:rPr>
              <a:t>Personal Data </a:t>
            </a:r>
            <a:r>
              <a:rPr lang="en-US" dirty="0">
                <a:solidFill>
                  <a:schemeClr val="dk1"/>
                </a:solidFill>
                <a:latin typeface="Arial"/>
                <a:ea typeface="Arial"/>
                <a:cs typeface="Arial"/>
                <a:sym typeface="Arial"/>
              </a:rPr>
              <a:t>– “any information that directly or indirectly can be related to an identified or identifiable natural person”</a:t>
            </a:r>
          </a:p>
          <a:p>
            <a:pPr marL="228605" lvl="1" indent="-228605">
              <a:spcBef>
                <a:spcPts val="900"/>
              </a:spcBef>
              <a:buClr>
                <a:schemeClr val="dk1"/>
              </a:buClr>
              <a:buSzPct val="100000"/>
              <a:buFont typeface="Georgia"/>
              <a:buChar char="•"/>
            </a:pPr>
            <a:r>
              <a:rPr lang="en-US" dirty="0">
                <a:solidFill>
                  <a:schemeClr val="dk1"/>
                </a:solidFill>
                <a:latin typeface="Arial"/>
                <a:ea typeface="Arial"/>
                <a:cs typeface="Arial"/>
                <a:sym typeface="Arial"/>
              </a:rPr>
              <a:t>It may impact US operations if EU products and business processes can not be easily carved out or EU data is transferred to/used in the US</a:t>
            </a:r>
          </a:p>
        </p:txBody>
      </p:sp>
      <p:sp>
        <p:nvSpPr>
          <p:cNvPr id="7" name="Shape 1456"/>
          <p:cNvSpPr/>
          <p:nvPr/>
        </p:nvSpPr>
        <p:spPr>
          <a:xfrm>
            <a:off x="2071912" y="4549864"/>
            <a:ext cx="5308500" cy="215400"/>
          </a:xfrm>
          <a:prstGeom prst="rect">
            <a:avLst/>
          </a:prstGeom>
          <a:noFill/>
          <a:ln>
            <a:noFill/>
          </a:ln>
        </p:spPr>
        <p:txBody>
          <a:bodyPr wrap="square" lIns="0" tIns="0" rIns="0" bIns="0" anchor="t" anchorCtr="0">
            <a:noAutofit/>
          </a:bodyPr>
          <a:lstStyle/>
          <a:p>
            <a:pPr>
              <a:buSzPct val="25000"/>
            </a:pPr>
            <a:r>
              <a:rPr lang="en-US" sz="1400" b="1" dirty="0">
                <a:solidFill>
                  <a:srgbClr val="000000"/>
                </a:solidFill>
                <a:latin typeface="Georgia"/>
                <a:ea typeface="Georgia"/>
                <a:cs typeface="Georgia"/>
                <a:sym typeface="Georgia"/>
              </a:rPr>
              <a:t>Major impact to the collection /processing of:</a:t>
            </a:r>
          </a:p>
        </p:txBody>
      </p:sp>
      <p:sp>
        <p:nvSpPr>
          <p:cNvPr id="8" name="Shape 1457" descr="&quot;&quot;"/>
          <p:cNvSpPr/>
          <p:nvPr/>
        </p:nvSpPr>
        <p:spPr>
          <a:xfrm>
            <a:off x="5149160" y="4875007"/>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9" name="Shape 1458" descr="&quot;&quot;"/>
          <p:cNvSpPr/>
          <p:nvPr/>
        </p:nvSpPr>
        <p:spPr>
          <a:xfrm>
            <a:off x="5186998" y="4912310"/>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10" name="Shape 1459" descr="&quot;&quot;"/>
          <p:cNvSpPr/>
          <p:nvPr/>
        </p:nvSpPr>
        <p:spPr>
          <a:xfrm>
            <a:off x="5168126" y="4833105"/>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11" name="Shape 1460" descr="&quot;&quot;"/>
          <p:cNvSpPr/>
          <p:nvPr/>
        </p:nvSpPr>
        <p:spPr>
          <a:xfrm>
            <a:off x="5116596" y="4854958"/>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grpSp>
        <p:nvGrpSpPr>
          <p:cNvPr id="12" name="Shape 1461" descr="&quot;&quot;"/>
          <p:cNvGrpSpPr/>
          <p:nvPr/>
        </p:nvGrpSpPr>
        <p:grpSpPr>
          <a:xfrm>
            <a:off x="5220920" y="4932050"/>
            <a:ext cx="983929" cy="1311954"/>
            <a:chOff x="4763423" y="4494491"/>
            <a:chExt cx="1440600" cy="1440600"/>
          </a:xfrm>
        </p:grpSpPr>
        <p:sp>
          <p:nvSpPr>
            <p:cNvPr id="13" name="Shape 1462"/>
            <p:cNvSpPr/>
            <p:nvPr/>
          </p:nvSpPr>
          <p:spPr>
            <a:xfrm>
              <a:off x="4763423" y="4494491"/>
              <a:ext cx="1440600" cy="1440600"/>
            </a:xfrm>
            <a:prstGeom prst="ellipse">
              <a:avLst/>
            </a:prstGeom>
            <a:solidFill>
              <a:srgbClr val="EAE8E2"/>
            </a:solid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765">
                <a:solidFill>
                  <a:srgbClr val="A32020"/>
                </a:solidFill>
                <a:latin typeface="Georgia"/>
                <a:ea typeface="Georgia"/>
                <a:cs typeface="Georgia"/>
                <a:sym typeface="Georgia"/>
              </a:endParaRPr>
            </a:p>
          </p:txBody>
        </p:sp>
        <p:sp>
          <p:nvSpPr>
            <p:cNvPr id="14" name="Shape 1463"/>
            <p:cNvSpPr/>
            <p:nvPr/>
          </p:nvSpPr>
          <p:spPr>
            <a:xfrm>
              <a:off x="4858166" y="4822966"/>
              <a:ext cx="1301100" cy="778200"/>
            </a:xfrm>
            <a:prstGeom prst="rect">
              <a:avLst/>
            </a:prstGeom>
            <a:noFill/>
            <a:ln>
              <a:noFill/>
            </a:ln>
          </p:spPr>
          <p:txBody>
            <a:bodyPr wrap="square" lIns="0" tIns="0" rIns="0" bIns="0" anchor="t" anchorCtr="0">
              <a:noAutofit/>
            </a:bodyPr>
            <a:lstStyle/>
            <a:p>
              <a:pPr algn="ctr">
                <a:buClr>
                  <a:srgbClr val="DC6900"/>
                </a:buClr>
                <a:buSzPct val="25000"/>
              </a:pPr>
              <a:r>
                <a:rPr lang="en-US" sz="1412">
                  <a:solidFill>
                    <a:srgbClr val="A32020"/>
                  </a:solidFill>
                  <a:latin typeface="Arial"/>
                  <a:ea typeface="Arial"/>
                  <a:cs typeface="Arial"/>
                  <a:sym typeface="Arial"/>
                </a:rPr>
                <a:t>EU</a:t>
              </a:r>
            </a:p>
            <a:p>
              <a:pPr algn="ctr">
                <a:buClr>
                  <a:srgbClr val="DC6900"/>
                </a:buClr>
                <a:buSzPct val="25000"/>
              </a:pPr>
              <a:r>
                <a:rPr lang="en-US" sz="1412">
                  <a:solidFill>
                    <a:srgbClr val="A32020"/>
                  </a:solidFill>
                  <a:latin typeface="Arial"/>
                  <a:ea typeface="Arial"/>
                  <a:cs typeface="Arial"/>
                  <a:sym typeface="Arial"/>
                </a:rPr>
                <a:t>Business </a:t>
              </a:r>
            </a:p>
            <a:p>
              <a:pPr algn="ctr">
                <a:buClr>
                  <a:srgbClr val="DC6900"/>
                </a:buClr>
                <a:buSzPct val="25000"/>
              </a:pPr>
              <a:r>
                <a:rPr lang="en-US" sz="1412">
                  <a:solidFill>
                    <a:srgbClr val="A32020"/>
                  </a:solidFill>
                  <a:latin typeface="Arial"/>
                  <a:ea typeface="Arial"/>
                  <a:cs typeface="Arial"/>
                  <a:sym typeface="Arial"/>
                </a:rPr>
                <a:t>Customer </a:t>
              </a:r>
            </a:p>
            <a:p>
              <a:pPr algn="ctr">
                <a:buClr>
                  <a:srgbClr val="DC6900"/>
                </a:buClr>
                <a:buSzPct val="25000"/>
              </a:pPr>
              <a:r>
                <a:rPr lang="en-US" sz="1412">
                  <a:solidFill>
                    <a:srgbClr val="A32020"/>
                  </a:solidFill>
                  <a:latin typeface="Arial"/>
                  <a:ea typeface="Arial"/>
                  <a:cs typeface="Arial"/>
                  <a:sym typeface="Arial"/>
                </a:rPr>
                <a:t>Data</a:t>
              </a:r>
            </a:p>
          </p:txBody>
        </p:sp>
      </p:grpSp>
      <p:sp>
        <p:nvSpPr>
          <p:cNvPr id="15" name="Shape 1464" descr="&quot;&quot;"/>
          <p:cNvSpPr/>
          <p:nvPr/>
        </p:nvSpPr>
        <p:spPr>
          <a:xfrm>
            <a:off x="5234855" y="4834376"/>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16" name="Shape 1465" descr="&quot;&quot;"/>
          <p:cNvSpPr/>
          <p:nvPr/>
        </p:nvSpPr>
        <p:spPr>
          <a:xfrm>
            <a:off x="3629600" y="4875007"/>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17" name="Shape 1466" descr="&quot;&quot;"/>
          <p:cNvSpPr/>
          <p:nvPr/>
        </p:nvSpPr>
        <p:spPr>
          <a:xfrm>
            <a:off x="3667438" y="4912310"/>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18" name="Shape 1467" descr="&quot;&quot;"/>
          <p:cNvSpPr/>
          <p:nvPr/>
        </p:nvSpPr>
        <p:spPr>
          <a:xfrm>
            <a:off x="3648566" y="4833105"/>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19" name="Shape 1468" descr="&quot;&quot;"/>
          <p:cNvSpPr/>
          <p:nvPr/>
        </p:nvSpPr>
        <p:spPr>
          <a:xfrm>
            <a:off x="3597034" y="4854958"/>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grpSp>
        <p:nvGrpSpPr>
          <p:cNvPr id="20" name="Shape 1469" descr="&quot;&quot;"/>
          <p:cNvGrpSpPr/>
          <p:nvPr/>
        </p:nvGrpSpPr>
        <p:grpSpPr>
          <a:xfrm>
            <a:off x="3701359" y="4932050"/>
            <a:ext cx="983929" cy="1311954"/>
            <a:chOff x="4763423" y="4494491"/>
            <a:chExt cx="1440600" cy="1440600"/>
          </a:xfrm>
        </p:grpSpPr>
        <p:sp>
          <p:nvSpPr>
            <p:cNvPr id="21" name="Shape 1470"/>
            <p:cNvSpPr/>
            <p:nvPr/>
          </p:nvSpPr>
          <p:spPr>
            <a:xfrm>
              <a:off x="4763423" y="4494491"/>
              <a:ext cx="1440600" cy="1440600"/>
            </a:xfrm>
            <a:prstGeom prst="ellipse">
              <a:avLst/>
            </a:prstGeom>
            <a:solidFill>
              <a:srgbClr val="EAE8E2"/>
            </a:solid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765">
                <a:solidFill>
                  <a:srgbClr val="A32020"/>
                </a:solidFill>
                <a:latin typeface="Georgia"/>
                <a:ea typeface="Georgia"/>
                <a:cs typeface="Georgia"/>
                <a:sym typeface="Georgia"/>
              </a:endParaRPr>
            </a:p>
          </p:txBody>
        </p:sp>
        <p:sp>
          <p:nvSpPr>
            <p:cNvPr id="22" name="Shape 1471"/>
            <p:cNvSpPr/>
            <p:nvPr/>
          </p:nvSpPr>
          <p:spPr>
            <a:xfrm>
              <a:off x="4858166" y="4822966"/>
              <a:ext cx="1301100" cy="778200"/>
            </a:xfrm>
            <a:prstGeom prst="rect">
              <a:avLst/>
            </a:prstGeom>
            <a:noFill/>
            <a:ln>
              <a:noFill/>
            </a:ln>
          </p:spPr>
          <p:txBody>
            <a:bodyPr wrap="square" lIns="0" tIns="0" rIns="0" bIns="0" anchor="t" anchorCtr="0">
              <a:noAutofit/>
            </a:bodyPr>
            <a:lstStyle/>
            <a:p>
              <a:pPr algn="ctr">
                <a:buSzPct val="25000"/>
              </a:pPr>
              <a:r>
                <a:rPr lang="en-US" sz="1412">
                  <a:solidFill>
                    <a:srgbClr val="A32020"/>
                  </a:solidFill>
                  <a:latin typeface="Arial"/>
                  <a:ea typeface="Arial"/>
                  <a:cs typeface="Arial"/>
                  <a:sym typeface="Arial"/>
                </a:rPr>
                <a:t>EU</a:t>
              </a:r>
            </a:p>
            <a:p>
              <a:pPr algn="ctr">
                <a:buSzPct val="25000"/>
              </a:pPr>
              <a:r>
                <a:rPr lang="en-US" sz="1412">
                  <a:solidFill>
                    <a:srgbClr val="A32020"/>
                  </a:solidFill>
                  <a:latin typeface="Arial"/>
                  <a:ea typeface="Arial"/>
                  <a:cs typeface="Arial"/>
                  <a:sym typeface="Arial"/>
                </a:rPr>
                <a:t>Employee </a:t>
              </a:r>
            </a:p>
            <a:p>
              <a:pPr algn="ctr">
                <a:buSzPct val="25000"/>
              </a:pPr>
              <a:r>
                <a:rPr lang="en-US" sz="1412">
                  <a:solidFill>
                    <a:srgbClr val="A32020"/>
                  </a:solidFill>
                  <a:latin typeface="Arial"/>
                  <a:ea typeface="Arial"/>
                  <a:cs typeface="Arial"/>
                  <a:sym typeface="Arial"/>
                </a:rPr>
                <a:t>Data</a:t>
              </a:r>
            </a:p>
          </p:txBody>
        </p:sp>
      </p:grpSp>
      <p:sp>
        <p:nvSpPr>
          <p:cNvPr id="23" name="Shape 1472" descr="&quot;&quot;"/>
          <p:cNvSpPr/>
          <p:nvPr/>
        </p:nvSpPr>
        <p:spPr>
          <a:xfrm>
            <a:off x="3715293" y="4834376"/>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24" name="Shape 1473" descr="&quot;&quot;"/>
          <p:cNvSpPr/>
          <p:nvPr/>
        </p:nvSpPr>
        <p:spPr>
          <a:xfrm>
            <a:off x="2110040" y="4875007"/>
            <a:ext cx="1068599"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25" name="Shape 1474" descr="&quot;&quot;"/>
          <p:cNvSpPr/>
          <p:nvPr/>
        </p:nvSpPr>
        <p:spPr>
          <a:xfrm>
            <a:off x="2147878" y="4912310"/>
            <a:ext cx="1068599"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26" name="Shape 1475" descr="&quot;&quot;"/>
          <p:cNvSpPr/>
          <p:nvPr/>
        </p:nvSpPr>
        <p:spPr>
          <a:xfrm>
            <a:off x="2129004" y="4833105"/>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27" name="Shape 1476" descr="&quot;&quot;"/>
          <p:cNvSpPr/>
          <p:nvPr/>
        </p:nvSpPr>
        <p:spPr>
          <a:xfrm>
            <a:off x="2077474" y="4854958"/>
            <a:ext cx="1068600"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grpSp>
        <p:nvGrpSpPr>
          <p:cNvPr id="28" name="Shape 1477" descr="&quot;&quot;"/>
          <p:cNvGrpSpPr/>
          <p:nvPr/>
        </p:nvGrpSpPr>
        <p:grpSpPr>
          <a:xfrm>
            <a:off x="2181798" y="4932050"/>
            <a:ext cx="983929" cy="1311954"/>
            <a:chOff x="4763423" y="4494491"/>
            <a:chExt cx="1440600" cy="1440600"/>
          </a:xfrm>
        </p:grpSpPr>
        <p:sp>
          <p:nvSpPr>
            <p:cNvPr id="29" name="Shape 1478"/>
            <p:cNvSpPr/>
            <p:nvPr/>
          </p:nvSpPr>
          <p:spPr>
            <a:xfrm>
              <a:off x="4763423" y="4494491"/>
              <a:ext cx="1440600" cy="1440600"/>
            </a:xfrm>
            <a:prstGeom prst="ellipse">
              <a:avLst/>
            </a:prstGeom>
            <a:solidFill>
              <a:srgbClr val="EAE8E2"/>
            </a:solid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765">
                <a:solidFill>
                  <a:srgbClr val="A32020"/>
                </a:solidFill>
                <a:latin typeface="Georgia"/>
                <a:ea typeface="Georgia"/>
                <a:cs typeface="Georgia"/>
                <a:sym typeface="Georgia"/>
              </a:endParaRPr>
            </a:p>
          </p:txBody>
        </p:sp>
        <p:sp>
          <p:nvSpPr>
            <p:cNvPr id="30" name="Shape 1479"/>
            <p:cNvSpPr/>
            <p:nvPr/>
          </p:nvSpPr>
          <p:spPr>
            <a:xfrm>
              <a:off x="4858166" y="4822966"/>
              <a:ext cx="1301100" cy="778200"/>
            </a:xfrm>
            <a:prstGeom prst="rect">
              <a:avLst/>
            </a:prstGeom>
            <a:noFill/>
            <a:ln>
              <a:noFill/>
            </a:ln>
          </p:spPr>
          <p:txBody>
            <a:bodyPr wrap="square" lIns="0" tIns="0" rIns="0" bIns="0" anchor="t" anchorCtr="0">
              <a:noAutofit/>
            </a:bodyPr>
            <a:lstStyle/>
            <a:p>
              <a:pPr algn="ctr">
                <a:buSzPct val="25000"/>
              </a:pPr>
              <a:r>
                <a:rPr lang="en-US" sz="1412" dirty="0">
                  <a:solidFill>
                    <a:srgbClr val="A32020"/>
                  </a:solidFill>
                  <a:latin typeface="Arial"/>
                  <a:ea typeface="Arial"/>
                  <a:cs typeface="Arial"/>
                  <a:sym typeface="Arial"/>
                </a:rPr>
                <a:t>EU</a:t>
              </a:r>
            </a:p>
            <a:p>
              <a:pPr algn="ctr">
                <a:buSzPct val="25000"/>
              </a:pPr>
              <a:r>
                <a:rPr lang="en-US" sz="1412" dirty="0">
                  <a:solidFill>
                    <a:srgbClr val="A32020"/>
                  </a:solidFill>
                  <a:latin typeface="Arial"/>
                  <a:ea typeface="Arial"/>
                  <a:cs typeface="Arial"/>
                  <a:sym typeface="Arial"/>
                </a:rPr>
                <a:t>Consumer</a:t>
              </a:r>
            </a:p>
            <a:p>
              <a:pPr algn="ctr">
                <a:buSzPct val="25000"/>
              </a:pPr>
              <a:r>
                <a:rPr lang="en-US" sz="1412" dirty="0">
                  <a:solidFill>
                    <a:srgbClr val="A32020"/>
                  </a:solidFill>
                  <a:latin typeface="Arial"/>
                  <a:ea typeface="Arial"/>
                  <a:cs typeface="Arial"/>
                  <a:sym typeface="Arial"/>
                </a:rPr>
                <a:t>Data</a:t>
              </a:r>
            </a:p>
          </p:txBody>
        </p:sp>
      </p:grpSp>
      <p:sp>
        <p:nvSpPr>
          <p:cNvPr id="31" name="Shape 1480" descr="&quot;&quot;"/>
          <p:cNvSpPr/>
          <p:nvPr/>
        </p:nvSpPr>
        <p:spPr>
          <a:xfrm>
            <a:off x="2195734" y="4834376"/>
            <a:ext cx="1068599" cy="1424700"/>
          </a:xfrm>
          <a:prstGeom prst="ellipse">
            <a:avLst/>
          </a:prstGeom>
          <a:noFill/>
          <a:ln w="12700" cap="flat" cmpd="sng">
            <a:solidFill>
              <a:srgbClr val="A32020"/>
            </a:solidFill>
            <a:prstDash val="solid"/>
            <a:round/>
            <a:headEnd type="none" w="med" len="med"/>
            <a:tailEnd type="none" w="med" len="med"/>
          </a:ln>
        </p:spPr>
        <p:txBody>
          <a:bodyPr wrap="square" lIns="0" tIns="0" rIns="0" bIns="0" anchor="t" anchorCtr="0">
            <a:noAutofit/>
          </a:bodyPr>
          <a:lstStyle/>
          <a:p>
            <a:pPr algn="ctr">
              <a:buClr>
                <a:srgbClr val="000000"/>
              </a:buClr>
            </a:pPr>
            <a:endParaRPr sz="1350">
              <a:solidFill>
                <a:srgbClr val="A32020"/>
              </a:solidFill>
              <a:latin typeface="Georgia"/>
              <a:ea typeface="Georgia"/>
              <a:cs typeface="Georgia"/>
              <a:sym typeface="Georgia"/>
            </a:endParaRPr>
          </a:p>
        </p:txBody>
      </p:sp>
      <p:sp>
        <p:nvSpPr>
          <p:cNvPr id="32" name="Rectangle 31"/>
          <p:cNvSpPr/>
          <p:nvPr/>
        </p:nvSpPr>
        <p:spPr>
          <a:xfrm>
            <a:off x="258321" y="6510008"/>
            <a:ext cx="8015615" cy="261610"/>
          </a:xfrm>
          <a:prstGeom prst="rect">
            <a:avLst/>
          </a:prstGeom>
        </p:spPr>
        <p:txBody>
          <a:bodyPr wrap="square">
            <a:spAutoFit/>
          </a:bodyPr>
          <a:lstStyle/>
          <a:p>
            <a:r>
              <a:rPr lang="en-US" sz="1100" dirty="0"/>
              <a:t>https://</a:t>
            </a:r>
            <a:r>
              <a:rPr lang="en-US" sz="1100" dirty="0" err="1"/>
              <a:t>chapters.theiia.org</a:t>
            </a:r>
            <a:r>
              <a:rPr lang="en-US" sz="1100" dirty="0"/>
              <a:t>/</a:t>
            </a:r>
            <a:r>
              <a:rPr lang="en-US" sz="1100" dirty="0" err="1"/>
              <a:t>puget</a:t>
            </a:r>
            <a:r>
              <a:rPr lang="en-US" sz="1100" dirty="0"/>
              <a:t>-sound/</a:t>
            </a:r>
            <a:r>
              <a:rPr lang="en-US" sz="1100" dirty="0" err="1"/>
              <a:t>ChapterDocuments</a:t>
            </a:r>
            <a:r>
              <a:rPr lang="en-US" sz="1100" dirty="0"/>
              <a:t>/GDPR%20Briefing%20Deck%20for%20IIA%20meeting%209.21%20v2.pptx</a:t>
            </a:r>
          </a:p>
        </p:txBody>
      </p:sp>
      <p:sp>
        <p:nvSpPr>
          <p:cNvPr id="4" name="Slide Number Placeholder 3"/>
          <p:cNvSpPr>
            <a:spLocks noGrp="1"/>
          </p:cNvSpPr>
          <p:nvPr>
            <p:ph type="sldNum" sz="quarter" idx="12"/>
          </p:nvPr>
        </p:nvSpPr>
        <p:spPr/>
        <p:txBody>
          <a:bodyPr/>
          <a:lstStyle/>
          <a:p>
            <a:fld id="{3E5BF5F9-4D9A-9543-85E8-59158CD2B6EB}" type="slidenum">
              <a:rPr lang="en-US" smtClean="0"/>
              <a:t>33</a:t>
            </a:fld>
            <a:endParaRPr lang="en-US"/>
          </a:p>
        </p:txBody>
      </p:sp>
    </p:spTree>
    <p:extLst>
      <p:ext uri="{BB962C8B-B14F-4D97-AF65-F5344CB8AC3E}">
        <p14:creationId xmlns:p14="http://schemas.microsoft.com/office/powerpoint/2010/main" val="151574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22" y="-45642"/>
            <a:ext cx="10515600" cy="1325563"/>
          </a:xfrm>
        </p:spPr>
        <p:txBody>
          <a:bodyPr/>
          <a:lstStyle/>
          <a:p>
            <a:r>
              <a:rPr lang="en-GB" b="1" dirty="0">
                <a:solidFill>
                  <a:srgbClr val="FF0000"/>
                </a:solidFill>
                <a:latin typeface="Arial" charset="0"/>
                <a:ea typeface="Arial" charset="0"/>
                <a:cs typeface="Arial" charset="0"/>
              </a:rPr>
              <a:t>GDPR Privacy requirements</a:t>
            </a:r>
          </a:p>
        </p:txBody>
      </p:sp>
      <p:grpSp>
        <p:nvGrpSpPr>
          <p:cNvPr id="5" name="Shape 1489" descr="chart"/>
          <p:cNvGrpSpPr/>
          <p:nvPr/>
        </p:nvGrpSpPr>
        <p:grpSpPr>
          <a:xfrm>
            <a:off x="725214" y="1279922"/>
            <a:ext cx="10359645" cy="5024560"/>
            <a:chOff x="533399" y="2267925"/>
            <a:chExt cx="8077201" cy="4094776"/>
          </a:xfrm>
        </p:grpSpPr>
        <p:sp>
          <p:nvSpPr>
            <p:cNvPr id="6" name="Shape 1493"/>
            <p:cNvSpPr/>
            <p:nvPr/>
          </p:nvSpPr>
          <p:spPr>
            <a:xfrm>
              <a:off x="3131148" y="2267925"/>
              <a:ext cx="2964872" cy="4094776"/>
            </a:xfrm>
            <a:prstGeom prst="rect">
              <a:avLst/>
            </a:prstGeom>
            <a:solidFill>
              <a:srgbClr val="EAE8E2"/>
            </a:solidFill>
            <a:ln>
              <a:noFill/>
            </a:ln>
          </p:spPr>
          <p:txBody>
            <a:bodyPr wrap="square" lIns="91425" tIns="45700" rIns="91425" bIns="45700" anchor="ctr" anchorCtr="0">
              <a:noAutofit/>
            </a:bodyPr>
            <a:lstStyle/>
            <a:p>
              <a:pPr algn="ctr">
                <a:buClr>
                  <a:srgbClr val="000000"/>
                </a:buClr>
              </a:pPr>
              <a:endParaRPr sz="1412">
                <a:solidFill>
                  <a:srgbClr val="FFFFFF"/>
                </a:solidFill>
                <a:latin typeface="Georgia"/>
                <a:ea typeface="Georgia"/>
                <a:cs typeface="Georgia"/>
                <a:sym typeface="Georgia"/>
              </a:endParaRPr>
            </a:p>
          </p:txBody>
        </p:sp>
        <p:sp>
          <p:nvSpPr>
            <p:cNvPr id="7" name="Shape 1494"/>
            <p:cNvSpPr txBox="1"/>
            <p:nvPr/>
          </p:nvSpPr>
          <p:spPr>
            <a:xfrm>
              <a:off x="3207178" y="2406730"/>
              <a:ext cx="2812810" cy="534944"/>
            </a:xfrm>
            <a:prstGeom prst="rect">
              <a:avLst/>
            </a:prstGeom>
            <a:solidFill>
              <a:srgbClr val="F4C9C9"/>
            </a:solidFill>
            <a:ln>
              <a:noFill/>
            </a:ln>
          </p:spPr>
          <p:txBody>
            <a:bodyPr wrap="square" lIns="68575" tIns="68575" rIns="68575" bIns="68575" anchor="ctr" anchorCtr="0">
              <a:noAutofit/>
            </a:bodyPr>
            <a:lstStyle/>
            <a:p>
              <a:pPr algn="ctr">
                <a:buClr>
                  <a:srgbClr val="3F3F3F"/>
                </a:buClr>
                <a:buSzPct val="25000"/>
              </a:pPr>
              <a:r>
                <a:rPr lang="en-US" sz="1412" b="1">
                  <a:solidFill>
                    <a:schemeClr val="dk1"/>
                  </a:solidFill>
                  <a:latin typeface="Arial"/>
                  <a:ea typeface="Arial"/>
                  <a:cs typeface="Arial"/>
                  <a:sym typeface="Arial"/>
                </a:rPr>
                <a:t>Strategy &amp; Governance</a:t>
              </a:r>
            </a:p>
          </p:txBody>
        </p:sp>
        <p:sp>
          <p:nvSpPr>
            <p:cNvPr id="8" name="Shape 1495"/>
            <p:cNvSpPr txBox="1"/>
            <p:nvPr/>
          </p:nvSpPr>
          <p:spPr>
            <a:xfrm>
              <a:off x="3207178" y="3059417"/>
              <a:ext cx="1352996" cy="534944"/>
            </a:xfrm>
            <a:prstGeom prst="rect">
              <a:avLst/>
            </a:prstGeom>
            <a:solidFill>
              <a:srgbClr val="F4C9C9"/>
            </a:solidFill>
            <a:ln>
              <a:noFill/>
            </a:ln>
          </p:spPr>
          <p:txBody>
            <a:bodyPr wrap="square" lIns="68575" tIns="68575" rIns="68575" bIns="68575" anchor="ctr" anchorCtr="0">
              <a:noAutofit/>
            </a:bodyPr>
            <a:lstStyle/>
            <a:p>
              <a:pPr algn="ctr">
                <a:buClr>
                  <a:srgbClr val="3F3F3F"/>
                </a:buClr>
                <a:buSzPct val="25000"/>
              </a:pPr>
              <a:r>
                <a:rPr lang="en-US" sz="1412" b="1" dirty="0">
                  <a:solidFill>
                    <a:schemeClr val="dk1"/>
                  </a:solidFill>
                  <a:latin typeface="Arial"/>
                  <a:ea typeface="Arial"/>
                  <a:cs typeface="Arial"/>
                  <a:sym typeface="Arial"/>
                </a:rPr>
                <a:t>Privacy by Design</a:t>
              </a:r>
            </a:p>
          </p:txBody>
        </p:sp>
        <p:sp>
          <p:nvSpPr>
            <p:cNvPr id="9" name="Shape 1496"/>
            <p:cNvSpPr txBox="1"/>
            <p:nvPr/>
          </p:nvSpPr>
          <p:spPr>
            <a:xfrm>
              <a:off x="3207178" y="5017480"/>
              <a:ext cx="1352996" cy="534944"/>
            </a:xfrm>
            <a:prstGeom prst="rect">
              <a:avLst/>
            </a:prstGeom>
            <a:solidFill>
              <a:srgbClr val="F4C9C9"/>
            </a:solidFill>
            <a:ln>
              <a:noFill/>
            </a:ln>
          </p:spPr>
          <p:txBody>
            <a:bodyPr wrap="square" lIns="68575" tIns="68575" rIns="68575" bIns="68575" anchor="ctr" anchorCtr="0">
              <a:noAutofit/>
            </a:bodyPr>
            <a:lstStyle/>
            <a:p>
              <a:pPr algn="ctr">
                <a:buClr>
                  <a:srgbClr val="3F3F3F"/>
                </a:buClr>
                <a:buSzPct val="25000"/>
              </a:pPr>
              <a:r>
                <a:rPr lang="en-US" sz="1412" b="1">
                  <a:solidFill>
                    <a:schemeClr val="dk1"/>
                  </a:solidFill>
                  <a:latin typeface="Arial"/>
                  <a:ea typeface="Arial"/>
                  <a:cs typeface="Arial"/>
                  <a:sym typeface="Arial"/>
                </a:rPr>
                <a:t>Data Processor Accountability</a:t>
              </a:r>
            </a:p>
          </p:txBody>
        </p:sp>
        <p:sp>
          <p:nvSpPr>
            <p:cNvPr id="10" name="Shape 1497"/>
            <p:cNvSpPr txBox="1"/>
            <p:nvPr/>
          </p:nvSpPr>
          <p:spPr>
            <a:xfrm>
              <a:off x="4666992" y="3059417"/>
              <a:ext cx="1352996" cy="534944"/>
            </a:xfrm>
            <a:prstGeom prst="rect">
              <a:avLst/>
            </a:prstGeom>
            <a:solidFill>
              <a:srgbClr val="F4C9C9"/>
            </a:solidFill>
            <a:ln>
              <a:noFill/>
            </a:ln>
          </p:spPr>
          <p:txBody>
            <a:bodyPr wrap="square" lIns="68575" tIns="68575" rIns="68575" bIns="68575" anchor="ctr" anchorCtr="0">
              <a:noAutofit/>
            </a:bodyPr>
            <a:lstStyle/>
            <a:p>
              <a:pPr algn="ctr">
                <a:buClr>
                  <a:srgbClr val="3F3F3F"/>
                </a:buClr>
                <a:buSzPct val="25000"/>
              </a:pPr>
              <a:r>
                <a:rPr lang="en-US" sz="1412" b="1">
                  <a:solidFill>
                    <a:schemeClr val="dk1"/>
                  </a:solidFill>
                  <a:latin typeface="Arial"/>
                  <a:ea typeface="Arial"/>
                  <a:cs typeface="Arial"/>
                  <a:sym typeface="Arial"/>
                </a:rPr>
                <a:t>Policy Management</a:t>
              </a:r>
            </a:p>
          </p:txBody>
        </p:sp>
        <p:sp>
          <p:nvSpPr>
            <p:cNvPr id="11" name="Shape 1498"/>
            <p:cNvSpPr txBox="1"/>
            <p:nvPr/>
          </p:nvSpPr>
          <p:spPr>
            <a:xfrm>
              <a:off x="3207178" y="3712103"/>
              <a:ext cx="1352996" cy="534944"/>
            </a:xfrm>
            <a:prstGeom prst="rect">
              <a:avLst/>
            </a:prstGeom>
            <a:solidFill>
              <a:srgbClr val="F4C9C9"/>
            </a:solidFill>
            <a:ln>
              <a:noFill/>
            </a:ln>
          </p:spPr>
          <p:txBody>
            <a:bodyPr wrap="square" lIns="68575" tIns="68575" rIns="68575" bIns="68575" anchor="ctr" anchorCtr="0">
              <a:noAutofit/>
            </a:bodyPr>
            <a:lstStyle/>
            <a:p>
              <a:pPr algn="ctr">
                <a:buClr>
                  <a:srgbClr val="3F3F3F"/>
                </a:buClr>
                <a:buSzPct val="25000"/>
              </a:pPr>
              <a:r>
                <a:rPr lang="en-US" sz="1412" b="1">
                  <a:solidFill>
                    <a:schemeClr val="dk1"/>
                  </a:solidFill>
                  <a:latin typeface="Arial"/>
                  <a:ea typeface="Arial"/>
                  <a:cs typeface="Arial"/>
                  <a:sym typeface="Arial"/>
                </a:rPr>
                <a:t>Information Security</a:t>
              </a:r>
            </a:p>
          </p:txBody>
        </p:sp>
        <p:sp>
          <p:nvSpPr>
            <p:cNvPr id="12" name="Shape 1499"/>
            <p:cNvSpPr txBox="1"/>
            <p:nvPr/>
          </p:nvSpPr>
          <p:spPr>
            <a:xfrm>
              <a:off x="4666992" y="5017480"/>
              <a:ext cx="1352996" cy="534944"/>
            </a:xfrm>
            <a:prstGeom prst="rect">
              <a:avLst/>
            </a:prstGeom>
            <a:solidFill>
              <a:srgbClr val="F4C9C9"/>
            </a:solidFill>
            <a:ln>
              <a:noFill/>
            </a:ln>
          </p:spPr>
          <p:txBody>
            <a:bodyPr wrap="square" lIns="68575" tIns="68575" rIns="68575" bIns="68575" anchor="ctr" anchorCtr="0">
              <a:noAutofit/>
            </a:bodyPr>
            <a:lstStyle/>
            <a:p>
              <a:pPr algn="ctr">
                <a:buClr>
                  <a:srgbClr val="3F3F3F"/>
                </a:buClr>
                <a:buSzPct val="25000"/>
              </a:pPr>
              <a:r>
                <a:rPr lang="en-US" sz="1412" b="1">
                  <a:solidFill>
                    <a:schemeClr val="dk1"/>
                  </a:solidFill>
                  <a:latin typeface="Arial"/>
                  <a:ea typeface="Arial"/>
                  <a:cs typeface="Arial"/>
                  <a:sym typeface="Arial"/>
                </a:rPr>
                <a:t>Individual Rights Processing</a:t>
              </a:r>
            </a:p>
          </p:txBody>
        </p:sp>
        <p:sp>
          <p:nvSpPr>
            <p:cNvPr id="13" name="Shape 1500"/>
            <p:cNvSpPr txBox="1"/>
            <p:nvPr/>
          </p:nvSpPr>
          <p:spPr>
            <a:xfrm>
              <a:off x="4666992" y="3712103"/>
              <a:ext cx="1352996" cy="534944"/>
            </a:xfrm>
            <a:prstGeom prst="rect">
              <a:avLst/>
            </a:prstGeom>
            <a:solidFill>
              <a:srgbClr val="F4C9C9"/>
            </a:solidFill>
            <a:ln>
              <a:noFill/>
            </a:ln>
          </p:spPr>
          <p:txBody>
            <a:bodyPr wrap="square" lIns="68575" tIns="68575" rIns="68575" bIns="68575" anchor="ctr" anchorCtr="0">
              <a:noAutofit/>
            </a:bodyPr>
            <a:lstStyle/>
            <a:p>
              <a:pPr algn="ctr">
                <a:buClr>
                  <a:srgbClr val="3F3F3F"/>
                </a:buClr>
                <a:buSzPct val="25000"/>
              </a:pPr>
              <a:r>
                <a:rPr lang="en-US" sz="1412" b="1" dirty="0">
                  <a:solidFill>
                    <a:schemeClr val="dk1"/>
                  </a:solidFill>
                  <a:latin typeface="Arial"/>
                  <a:ea typeface="Arial"/>
                  <a:cs typeface="Arial"/>
                  <a:sym typeface="Arial"/>
                </a:rPr>
                <a:t>Training &amp; Awareness</a:t>
              </a:r>
            </a:p>
          </p:txBody>
        </p:sp>
        <p:sp>
          <p:nvSpPr>
            <p:cNvPr id="14" name="Shape 1501"/>
            <p:cNvSpPr txBox="1"/>
            <p:nvPr/>
          </p:nvSpPr>
          <p:spPr>
            <a:xfrm>
              <a:off x="3207178" y="4364791"/>
              <a:ext cx="1352996" cy="534944"/>
            </a:xfrm>
            <a:prstGeom prst="rect">
              <a:avLst/>
            </a:prstGeom>
            <a:solidFill>
              <a:srgbClr val="F4C9C9"/>
            </a:solidFill>
            <a:ln>
              <a:noFill/>
            </a:ln>
          </p:spPr>
          <p:txBody>
            <a:bodyPr wrap="square" lIns="68575" tIns="68575" rIns="68575" bIns="68575" anchor="ctr" anchorCtr="0">
              <a:noAutofit/>
            </a:bodyPr>
            <a:lstStyle/>
            <a:p>
              <a:pPr algn="ctr">
                <a:buClr>
                  <a:srgbClr val="3F3F3F"/>
                </a:buClr>
                <a:buSzPct val="25000"/>
              </a:pPr>
              <a:r>
                <a:rPr lang="en-US" sz="1412" b="1">
                  <a:solidFill>
                    <a:schemeClr val="dk1"/>
                  </a:solidFill>
                  <a:latin typeface="Arial"/>
                  <a:ea typeface="Arial"/>
                  <a:cs typeface="Arial"/>
                  <a:sym typeface="Arial"/>
                </a:rPr>
                <a:t>Cross-Border </a:t>
              </a:r>
            </a:p>
            <a:p>
              <a:pPr algn="ctr">
                <a:buClr>
                  <a:srgbClr val="3F3F3F"/>
                </a:buClr>
                <a:buSzPct val="25000"/>
              </a:pPr>
              <a:r>
                <a:rPr lang="en-US" sz="1412" b="1">
                  <a:solidFill>
                    <a:schemeClr val="dk1"/>
                  </a:solidFill>
                  <a:latin typeface="Arial"/>
                  <a:ea typeface="Arial"/>
                  <a:cs typeface="Arial"/>
                  <a:sym typeface="Arial"/>
                </a:rPr>
                <a:t>Data Strategy</a:t>
              </a:r>
            </a:p>
          </p:txBody>
        </p:sp>
        <p:sp>
          <p:nvSpPr>
            <p:cNvPr id="15" name="Shape 1502"/>
            <p:cNvSpPr txBox="1"/>
            <p:nvPr/>
          </p:nvSpPr>
          <p:spPr>
            <a:xfrm>
              <a:off x="4666992" y="4364791"/>
              <a:ext cx="1352996" cy="534944"/>
            </a:xfrm>
            <a:prstGeom prst="rect">
              <a:avLst/>
            </a:prstGeom>
            <a:solidFill>
              <a:srgbClr val="F4C9C9"/>
            </a:solidFill>
            <a:ln>
              <a:noFill/>
            </a:ln>
          </p:spPr>
          <p:txBody>
            <a:bodyPr wrap="square" lIns="68575" tIns="68575" rIns="68575" bIns="68575" anchor="ctr" anchorCtr="0">
              <a:noAutofit/>
            </a:bodyPr>
            <a:lstStyle/>
            <a:p>
              <a:pPr algn="ctr">
                <a:buClr>
                  <a:srgbClr val="3F3F3F"/>
                </a:buClr>
                <a:buSzPct val="25000"/>
              </a:pPr>
              <a:r>
                <a:rPr lang="en-US" sz="1412" b="1">
                  <a:solidFill>
                    <a:schemeClr val="dk1"/>
                  </a:solidFill>
                  <a:latin typeface="Arial"/>
                  <a:ea typeface="Arial"/>
                  <a:cs typeface="Arial"/>
                  <a:sym typeface="Arial"/>
                </a:rPr>
                <a:t>Data Lifecycle Management</a:t>
              </a:r>
            </a:p>
          </p:txBody>
        </p:sp>
        <p:cxnSp>
          <p:nvCxnSpPr>
            <p:cNvPr id="16" name="Shape 1503"/>
            <p:cNvCxnSpPr/>
            <p:nvPr/>
          </p:nvCxnSpPr>
          <p:spPr>
            <a:xfrm rot="10800000">
              <a:off x="3207178" y="3059415"/>
              <a:ext cx="0" cy="534944"/>
            </a:xfrm>
            <a:prstGeom prst="straightConnector1">
              <a:avLst/>
            </a:prstGeom>
            <a:noFill/>
            <a:ln w="12700" cap="flat" cmpd="sng">
              <a:solidFill>
                <a:srgbClr val="968C6D"/>
              </a:solidFill>
              <a:prstDash val="solid"/>
              <a:round/>
              <a:headEnd type="none" w="med" len="med"/>
              <a:tailEnd type="none" w="med" len="med"/>
            </a:ln>
          </p:spPr>
        </p:cxnSp>
        <p:cxnSp>
          <p:nvCxnSpPr>
            <p:cNvPr id="17" name="Shape 1504"/>
            <p:cNvCxnSpPr/>
            <p:nvPr/>
          </p:nvCxnSpPr>
          <p:spPr>
            <a:xfrm rot="10800000">
              <a:off x="3207179" y="3059417"/>
              <a:ext cx="1347063" cy="0"/>
            </a:xfrm>
            <a:prstGeom prst="straightConnector1">
              <a:avLst/>
            </a:prstGeom>
            <a:noFill/>
            <a:ln w="12700" cap="flat" cmpd="sng">
              <a:solidFill>
                <a:srgbClr val="968C6D"/>
              </a:solidFill>
              <a:prstDash val="solid"/>
              <a:round/>
              <a:headEnd type="none" w="med" len="med"/>
              <a:tailEnd type="none" w="med" len="med"/>
            </a:ln>
          </p:spPr>
        </p:cxnSp>
        <p:cxnSp>
          <p:nvCxnSpPr>
            <p:cNvPr id="18" name="Shape 1505"/>
            <p:cNvCxnSpPr/>
            <p:nvPr/>
          </p:nvCxnSpPr>
          <p:spPr>
            <a:xfrm rot="10800000">
              <a:off x="3207178" y="3712103"/>
              <a:ext cx="0" cy="534944"/>
            </a:xfrm>
            <a:prstGeom prst="straightConnector1">
              <a:avLst/>
            </a:prstGeom>
            <a:noFill/>
            <a:ln w="12700" cap="flat" cmpd="sng">
              <a:solidFill>
                <a:srgbClr val="968C6D"/>
              </a:solidFill>
              <a:prstDash val="solid"/>
              <a:round/>
              <a:headEnd type="none" w="med" len="med"/>
              <a:tailEnd type="none" w="med" len="med"/>
            </a:ln>
          </p:spPr>
        </p:cxnSp>
        <p:cxnSp>
          <p:nvCxnSpPr>
            <p:cNvPr id="19" name="Shape 1506"/>
            <p:cNvCxnSpPr/>
            <p:nvPr/>
          </p:nvCxnSpPr>
          <p:spPr>
            <a:xfrm rot="10800000">
              <a:off x="3207179" y="3712103"/>
              <a:ext cx="1347063" cy="0"/>
            </a:xfrm>
            <a:prstGeom prst="straightConnector1">
              <a:avLst/>
            </a:prstGeom>
            <a:noFill/>
            <a:ln w="12700" cap="flat" cmpd="sng">
              <a:solidFill>
                <a:srgbClr val="968C6D"/>
              </a:solidFill>
              <a:prstDash val="solid"/>
              <a:round/>
              <a:headEnd type="none" w="med" len="med"/>
              <a:tailEnd type="none" w="med" len="med"/>
            </a:ln>
          </p:spPr>
        </p:cxnSp>
        <p:cxnSp>
          <p:nvCxnSpPr>
            <p:cNvPr id="20" name="Shape 1507"/>
            <p:cNvCxnSpPr/>
            <p:nvPr/>
          </p:nvCxnSpPr>
          <p:spPr>
            <a:xfrm rot="10800000">
              <a:off x="3207178" y="4364792"/>
              <a:ext cx="0" cy="534944"/>
            </a:xfrm>
            <a:prstGeom prst="straightConnector1">
              <a:avLst/>
            </a:prstGeom>
            <a:noFill/>
            <a:ln w="12700" cap="flat" cmpd="sng">
              <a:solidFill>
                <a:srgbClr val="968C6D"/>
              </a:solidFill>
              <a:prstDash val="solid"/>
              <a:round/>
              <a:headEnd type="none" w="med" len="med"/>
              <a:tailEnd type="none" w="med" len="med"/>
            </a:ln>
          </p:spPr>
        </p:cxnSp>
        <p:cxnSp>
          <p:nvCxnSpPr>
            <p:cNvPr id="21" name="Shape 1508"/>
            <p:cNvCxnSpPr/>
            <p:nvPr/>
          </p:nvCxnSpPr>
          <p:spPr>
            <a:xfrm rot="10800000">
              <a:off x="3207179" y="4364791"/>
              <a:ext cx="1347063" cy="0"/>
            </a:xfrm>
            <a:prstGeom prst="straightConnector1">
              <a:avLst/>
            </a:prstGeom>
            <a:noFill/>
            <a:ln w="12700" cap="flat" cmpd="sng">
              <a:solidFill>
                <a:srgbClr val="968C6D"/>
              </a:solidFill>
              <a:prstDash val="solid"/>
              <a:round/>
              <a:headEnd type="none" w="med" len="med"/>
              <a:tailEnd type="none" w="med" len="med"/>
            </a:ln>
          </p:spPr>
        </p:cxnSp>
        <p:cxnSp>
          <p:nvCxnSpPr>
            <p:cNvPr id="22" name="Shape 1509"/>
            <p:cNvCxnSpPr/>
            <p:nvPr/>
          </p:nvCxnSpPr>
          <p:spPr>
            <a:xfrm rot="10800000">
              <a:off x="3207178" y="5017480"/>
              <a:ext cx="0" cy="534944"/>
            </a:xfrm>
            <a:prstGeom prst="straightConnector1">
              <a:avLst/>
            </a:prstGeom>
            <a:noFill/>
            <a:ln w="12700" cap="flat" cmpd="sng">
              <a:solidFill>
                <a:srgbClr val="968C6D"/>
              </a:solidFill>
              <a:prstDash val="solid"/>
              <a:round/>
              <a:headEnd type="none" w="med" len="med"/>
              <a:tailEnd type="none" w="med" len="med"/>
            </a:ln>
          </p:spPr>
        </p:cxnSp>
        <p:cxnSp>
          <p:nvCxnSpPr>
            <p:cNvPr id="23" name="Shape 1510"/>
            <p:cNvCxnSpPr/>
            <p:nvPr/>
          </p:nvCxnSpPr>
          <p:spPr>
            <a:xfrm rot="10800000">
              <a:off x="3207179" y="5017480"/>
              <a:ext cx="1347063" cy="0"/>
            </a:xfrm>
            <a:prstGeom prst="straightConnector1">
              <a:avLst/>
            </a:prstGeom>
            <a:noFill/>
            <a:ln w="12700" cap="flat" cmpd="sng">
              <a:solidFill>
                <a:srgbClr val="968C6D"/>
              </a:solidFill>
              <a:prstDash val="solid"/>
              <a:round/>
              <a:headEnd type="none" w="med" len="med"/>
              <a:tailEnd type="none" w="med" len="med"/>
            </a:ln>
          </p:spPr>
        </p:cxnSp>
        <p:cxnSp>
          <p:nvCxnSpPr>
            <p:cNvPr id="24" name="Shape 1511"/>
            <p:cNvCxnSpPr/>
            <p:nvPr/>
          </p:nvCxnSpPr>
          <p:spPr>
            <a:xfrm rot="10800000">
              <a:off x="4672926" y="5017480"/>
              <a:ext cx="0" cy="534944"/>
            </a:xfrm>
            <a:prstGeom prst="straightConnector1">
              <a:avLst/>
            </a:prstGeom>
            <a:noFill/>
            <a:ln w="12700" cap="flat" cmpd="sng">
              <a:solidFill>
                <a:srgbClr val="968C6D"/>
              </a:solidFill>
              <a:prstDash val="solid"/>
              <a:round/>
              <a:headEnd type="none" w="med" len="med"/>
              <a:tailEnd type="none" w="med" len="med"/>
            </a:ln>
          </p:spPr>
        </p:cxnSp>
        <p:cxnSp>
          <p:nvCxnSpPr>
            <p:cNvPr id="25" name="Shape 1512"/>
            <p:cNvCxnSpPr/>
            <p:nvPr/>
          </p:nvCxnSpPr>
          <p:spPr>
            <a:xfrm rot="10800000">
              <a:off x="4672926" y="5017480"/>
              <a:ext cx="1347063" cy="0"/>
            </a:xfrm>
            <a:prstGeom prst="straightConnector1">
              <a:avLst/>
            </a:prstGeom>
            <a:noFill/>
            <a:ln w="12700" cap="flat" cmpd="sng">
              <a:solidFill>
                <a:srgbClr val="968C6D"/>
              </a:solidFill>
              <a:prstDash val="solid"/>
              <a:round/>
              <a:headEnd type="none" w="med" len="med"/>
              <a:tailEnd type="none" w="med" len="med"/>
            </a:ln>
          </p:spPr>
        </p:cxnSp>
        <p:cxnSp>
          <p:nvCxnSpPr>
            <p:cNvPr id="26" name="Shape 1513"/>
            <p:cNvCxnSpPr/>
            <p:nvPr/>
          </p:nvCxnSpPr>
          <p:spPr>
            <a:xfrm rot="10800000">
              <a:off x="4672926" y="4364792"/>
              <a:ext cx="0" cy="534944"/>
            </a:xfrm>
            <a:prstGeom prst="straightConnector1">
              <a:avLst/>
            </a:prstGeom>
            <a:noFill/>
            <a:ln w="12700" cap="flat" cmpd="sng">
              <a:solidFill>
                <a:srgbClr val="968C6D"/>
              </a:solidFill>
              <a:prstDash val="solid"/>
              <a:round/>
              <a:headEnd type="none" w="med" len="med"/>
              <a:tailEnd type="none" w="med" len="med"/>
            </a:ln>
          </p:spPr>
        </p:cxnSp>
        <p:cxnSp>
          <p:nvCxnSpPr>
            <p:cNvPr id="27" name="Shape 1514"/>
            <p:cNvCxnSpPr/>
            <p:nvPr/>
          </p:nvCxnSpPr>
          <p:spPr>
            <a:xfrm rot="10800000">
              <a:off x="4672926" y="4364791"/>
              <a:ext cx="1347063" cy="0"/>
            </a:xfrm>
            <a:prstGeom prst="straightConnector1">
              <a:avLst/>
            </a:prstGeom>
            <a:noFill/>
            <a:ln w="12700" cap="flat" cmpd="sng">
              <a:solidFill>
                <a:srgbClr val="968C6D"/>
              </a:solidFill>
              <a:prstDash val="solid"/>
              <a:round/>
              <a:headEnd type="none" w="med" len="med"/>
              <a:tailEnd type="none" w="med" len="med"/>
            </a:ln>
          </p:spPr>
        </p:cxnSp>
        <p:cxnSp>
          <p:nvCxnSpPr>
            <p:cNvPr id="28" name="Shape 1515"/>
            <p:cNvCxnSpPr/>
            <p:nvPr/>
          </p:nvCxnSpPr>
          <p:spPr>
            <a:xfrm rot="10800000">
              <a:off x="4672926" y="3712103"/>
              <a:ext cx="0" cy="534944"/>
            </a:xfrm>
            <a:prstGeom prst="straightConnector1">
              <a:avLst/>
            </a:prstGeom>
            <a:noFill/>
            <a:ln w="12700" cap="flat" cmpd="sng">
              <a:solidFill>
                <a:srgbClr val="968C6D"/>
              </a:solidFill>
              <a:prstDash val="solid"/>
              <a:round/>
              <a:headEnd type="none" w="med" len="med"/>
              <a:tailEnd type="none" w="med" len="med"/>
            </a:ln>
          </p:spPr>
        </p:cxnSp>
        <p:cxnSp>
          <p:nvCxnSpPr>
            <p:cNvPr id="29" name="Shape 1516"/>
            <p:cNvCxnSpPr/>
            <p:nvPr/>
          </p:nvCxnSpPr>
          <p:spPr>
            <a:xfrm rot="10800000">
              <a:off x="4672926" y="3712103"/>
              <a:ext cx="1347063" cy="0"/>
            </a:xfrm>
            <a:prstGeom prst="straightConnector1">
              <a:avLst/>
            </a:prstGeom>
            <a:noFill/>
            <a:ln w="12700" cap="flat" cmpd="sng">
              <a:solidFill>
                <a:srgbClr val="968C6D"/>
              </a:solidFill>
              <a:prstDash val="solid"/>
              <a:round/>
              <a:headEnd type="none" w="med" len="med"/>
              <a:tailEnd type="none" w="med" len="med"/>
            </a:ln>
          </p:spPr>
        </p:cxnSp>
        <p:cxnSp>
          <p:nvCxnSpPr>
            <p:cNvPr id="30" name="Shape 1517"/>
            <p:cNvCxnSpPr/>
            <p:nvPr/>
          </p:nvCxnSpPr>
          <p:spPr>
            <a:xfrm rot="10800000">
              <a:off x="4672926" y="3059415"/>
              <a:ext cx="0" cy="534944"/>
            </a:xfrm>
            <a:prstGeom prst="straightConnector1">
              <a:avLst/>
            </a:prstGeom>
            <a:noFill/>
            <a:ln w="12700" cap="flat" cmpd="sng">
              <a:solidFill>
                <a:srgbClr val="968C6D"/>
              </a:solidFill>
              <a:prstDash val="solid"/>
              <a:round/>
              <a:headEnd type="none" w="med" len="med"/>
              <a:tailEnd type="none" w="med" len="med"/>
            </a:ln>
          </p:spPr>
        </p:cxnSp>
        <p:cxnSp>
          <p:nvCxnSpPr>
            <p:cNvPr id="31" name="Shape 1518"/>
            <p:cNvCxnSpPr/>
            <p:nvPr/>
          </p:nvCxnSpPr>
          <p:spPr>
            <a:xfrm rot="10800000">
              <a:off x="4672926" y="3059417"/>
              <a:ext cx="1347063" cy="0"/>
            </a:xfrm>
            <a:prstGeom prst="straightConnector1">
              <a:avLst/>
            </a:prstGeom>
            <a:noFill/>
            <a:ln w="12700" cap="flat" cmpd="sng">
              <a:solidFill>
                <a:srgbClr val="968C6D"/>
              </a:solidFill>
              <a:prstDash val="solid"/>
              <a:round/>
              <a:headEnd type="none" w="med" len="med"/>
              <a:tailEnd type="none" w="med" len="med"/>
            </a:ln>
          </p:spPr>
        </p:cxnSp>
        <p:cxnSp>
          <p:nvCxnSpPr>
            <p:cNvPr id="32" name="Shape 1519"/>
            <p:cNvCxnSpPr/>
            <p:nvPr/>
          </p:nvCxnSpPr>
          <p:spPr>
            <a:xfrm rot="10800000">
              <a:off x="3213113" y="2406730"/>
              <a:ext cx="0" cy="534944"/>
            </a:xfrm>
            <a:prstGeom prst="straightConnector1">
              <a:avLst/>
            </a:prstGeom>
            <a:noFill/>
            <a:ln w="12700" cap="flat" cmpd="sng">
              <a:solidFill>
                <a:srgbClr val="968C6D"/>
              </a:solidFill>
              <a:prstDash val="solid"/>
              <a:round/>
              <a:headEnd type="none" w="med" len="med"/>
              <a:tailEnd type="none" w="med" len="med"/>
            </a:ln>
          </p:spPr>
        </p:cxnSp>
        <p:cxnSp>
          <p:nvCxnSpPr>
            <p:cNvPr id="33" name="Shape 1520"/>
            <p:cNvCxnSpPr/>
            <p:nvPr/>
          </p:nvCxnSpPr>
          <p:spPr>
            <a:xfrm rot="10800000">
              <a:off x="3213112" y="2406730"/>
              <a:ext cx="2806877" cy="0"/>
            </a:xfrm>
            <a:prstGeom prst="straightConnector1">
              <a:avLst/>
            </a:prstGeom>
            <a:noFill/>
            <a:ln w="12700" cap="flat" cmpd="sng">
              <a:solidFill>
                <a:srgbClr val="968C6D"/>
              </a:solidFill>
              <a:prstDash val="solid"/>
              <a:round/>
              <a:headEnd type="none" w="med" len="med"/>
              <a:tailEnd type="none" w="med" len="med"/>
            </a:ln>
          </p:spPr>
        </p:cxnSp>
        <p:sp>
          <p:nvSpPr>
            <p:cNvPr id="34" name="Shape 1521"/>
            <p:cNvSpPr txBox="1"/>
            <p:nvPr/>
          </p:nvSpPr>
          <p:spPr>
            <a:xfrm>
              <a:off x="3937085" y="5634521"/>
              <a:ext cx="1352996" cy="534944"/>
            </a:xfrm>
            <a:prstGeom prst="rect">
              <a:avLst/>
            </a:prstGeom>
            <a:solidFill>
              <a:srgbClr val="F4C9C9"/>
            </a:solidFill>
            <a:ln>
              <a:noFill/>
            </a:ln>
          </p:spPr>
          <p:txBody>
            <a:bodyPr wrap="square" lIns="68575" tIns="68575" rIns="68575" bIns="68575" anchor="ctr" anchorCtr="0">
              <a:noAutofit/>
            </a:bodyPr>
            <a:lstStyle/>
            <a:p>
              <a:pPr algn="ctr">
                <a:buClr>
                  <a:srgbClr val="3F3F3F"/>
                </a:buClr>
                <a:buSzPct val="25000"/>
              </a:pPr>
              <a:r>
                <a:rPr lang="en-US" sz="1412" b="1">
                  <a:solidFill>
                    <a:schemeClr val="dk1"/>
                  </a:solidFill>
                  <a:latin typeface="Arial"/>
                  <a:ea typeface="Arial"/>
                  <a:cs typeface="Arial"/>
                  <a:sym typeface="Arial"/>
                </a:rPr>
                <a:t>Privacy Incident Management</a:t>
              </a:r>
            </a:p>
          </p:txBody>
        </p:sp>
        <p:cxnSp>
          <p:nvCxnSpPr>
            <p:cNvPr id="35" name="Shape 1522"/>
            <p:cNvCxnSpPr/>
            <p:nvPr/>
          </p:nvCxnSpPr>
          <p:spPr>
            <a:xfrm rot="10800000">
              <a:off x="3943019" y="5634521"/>
              <a:ext cx="0" cy="534944"/>
            </a:xfrm>
            <a:prstGeom prst="straightConnector1">
              <a:avLst/>
            </a:prstGeom>
            <a:noFill/>
            <a:ln w="12700" cap="flat" cmpd="sng">
              <a:solidFill>
                <a:srgbClr val="968C6D"/>
              </a:solidFill>
              <a:prstDash val="solid"/>
              <a:round/>
              <a:headEnd type="none" w="med" len="med"/>
              <a:tailEnd type="none" w="med" len="med"/>
            </a:ln>
          </p:spPr>
        </p:cxnSp>
        <p:cxnSp>
          <p:nvCxnSpPr>
            <p:cNvPr id="36" name="Shape 1523"/>
            <p:cNvCxnSpPr/>
            <p:nvPr/>
          </p:nvCxnSpPr>
          <p:spPr>
            <a:xfrm rot="10800000">
              <a:off x="3943018" y="5634521"/>
              <a:ext cx="1347063" cy="0"/>
            </a:xfrm>
            <a:prstGeom prst="straightConnector1">
              <a:avLst/>
            </a:prstGeom>
            <a:noFill/>
            <a:ln w="12700" cap="flat" cmpd="sng">
              <a:solidFill>
                <a:srgbClr val="968C6D"/>
              </a:solidFill>
              <a:prstDash val="solid"/>
              <a:round/>
              <a:headEnd type="none" w="med" len="med"/>
              <a:tailEnd type="none" w="med" len="med"/>
            </a:ln>
          </p:spPr>
        </p:cxnSp>
        <p:sp>
          <p:nvSpPr>
            <p:cNvPr id="37" name="Shape 1524"/>
            <p:cNvSpPr txBox="1"/>
            <p:nvPr/>
          </p:nvSpPr>
          <p:spPr>
            <a:xfrm>
              <a:off x="6451528" y="3100760"/>
              <a:ext cx="2146977" cy="611341"/>
            </a:xfrm>
            <a:prstGeom prst="rect">
              <a:avLst/>
            </a:prstGeom>
            <a:noFill/>
            <a:ln>
              <a:noFill/>
            </a:ln>
          </p:spPr>
          <p:txBody>
            <a:bodyPr wrap="square" lIns="68575" tIns="0" rIns="0" bIns="0" anchor="t" anchorCtr="0">
              <a:noAutofit/>
            </a:bodyPr>
            <a:lstStyle/>
            <a:p>
              <a:pPr>
                <a:buClr>
                  <a:srgbClr val="000000"/>
                </a:buClr>
                <a:buSzPct val="25000"/>
              </a:pPr>
              <a:r>
                <a:rPr lang="en-US" sz="1412">
                  <a:solidFill>
                    <a:schemeClr val="dk1"/>
                  </a:solidFill>
                  <a:latin typeface="Georgia"/>
                  <a:ea typeface="Georgia"/>
                  <a:cs typeface="Georgia"/>
                  <a:sym typeface="Georgia"/>
                </a:rPr>
                <a:t>Demonstrate accountability through compliance, monitoring and auditing, and policy management process </a:t>
              </a:r>
            </a:p>
          </p:txBody>
        </p:sp>
        <p:sp>
          <p:nvSpPr>
            <p:cNvPr id="38" name="Shape 1525"/>
            <p:cNvSpPr txBox="1"/>
            <p:nvPr/>
          </p:nvSpPr>
          <p:spPr>
            <a:xfrm>
              <a:off x="6451528" y="2406731"/>
              <a:ext cx="2146977" cy="485819"/>
            </a:xfrm>
            <a:prstGeom prst="rect">
              <a:avLst/>
            </a:prstGeom>
            <a:noFill/>
            <a:ln>
              <a:noFill/>
            </a:ln>
          </p:spPr>
          <p:txBody>
            <a:bodyPr wrap="square" lIns="68575" tIns="0" rIns="0" bIns="0" anchor="ctr" anchorCtr="0">
              <a:noAutofit/>
            </a:bodyPr>
            <a:lstStyle/>
            <a:p>
              <a:pPr>
                <a:buClr>
                  <a:srgbClr val="000000"/>
                </a:buClr>
                <a:buSzPct val="25000"/>
              </a:pPr>
              <a:r>
                <a:rPr lang="en-US" sz="1412">
                  <a:solidFill>
                    <a:schemeClr val="dk1"/>
                  </a:solidFill>
                  <a:latin typeface="Georgia"/>
                  <a:ea typeface="Georgia"/>
                  <a:cs typeface="Georgia"/>
                  <a:sym typeface="Georgia"/>
                </a:rPr>
                <a:t>Appoint a Data Protection Officer</a:t>
              </a:r>
            </a:p>
          </p:txBody>
        </p:sp>
        <p:sp>
          <p:nvSpPr>
            <p:cNvPr id="39" name="Shape 1526"/>
            <p:cNvSpPr txBox="1"/>
            <p:nvPr/>
          </p:nvSpPr>
          <p:spPr>
            <a:xfrm>
              <a:off x="6451525" y="3999952"/>
              <a:ext cx="2147100" cy="332400"/>
            </a:xfrm>
            <a:prstGeom prst="rect">
              <a:avLst/>
            </a:prstGeom>
            <a:noFill/>
            <a:ln>
              <a:noFill/>
            </a:ln>
          </p:spPr>
          <p:txBody>
            <a:bodyPr wrap="square" lIns="68575" tIns="0" rIns="0" bIns="0" anchor="t" anchorCtr="0">
              <a:noAutofit/>
            </a:bodyPr>
            <a:lstStyle/>
            <a:p>
              <a:pPr>
                <a:buClr>
                  <a:srgbClr val="000000"/>
                </a:buClr>
                <a:buSzPct val="25000"/>
              </a:pPr>
              <a:r>
                <a:rPr lang="en-US" sz="1412">
                  <a:solidFill>
                    <a:schemeClr val="dk1"/>
                  </a:solidFill>
                  <a:latin typeface="Georgia"/>
                  <a:ea typeface="Georgia"/>
                  <a:cs typeface="Georgia"/>
                  <a:sym typeface="Georgia"/>
                </a:rPr>
                <a:t>Maintain records of processing activities (e.g. data inventories)</a:t>
              </a:r>
            </a:p>
          </p:txBody>
        </p:sp>
        <p:sp>
          <p:nvSpPr>
            <p:cNvPr id="40" name="Shape 1527"/>
            <p:cNvSpPr txBox="1"/>
            <p:nvPr/>
          </p:nvSpPr>
          <p:spPr>
            <a:xfrm>
              <a:off x="6451528" y="4709648"/>
              <a:ext cx="2159072" cy="634479"/>
            </a:xfrm>
            <a:prstGeom prst="rect">
              <a:avLst/>
            </a:prstGeom>
            <a:noFill/>
            <a:ln>
              <a:noFill/>
            </a:ln>
          </p:spPr>
          <p:txBody>
            <a:bodyPr wrap="square" lIns="68575" tIns="0" rIns="0" bIns="0" anchor="t" anchorCtr="0">
              <a:noAutofit/>
            </a:bodyPr>
            <a:lstStyle/>
            <a:p>
              <a:pPr>
                <a:buClr>
                  <a:srgbClr val="000000"/>
                </a:buClr>
                <a:buSzPct val="25000"/>
              </a:pPr>
              <a:r>
                <a:rPr lang="en-US" sz="1412">
                  <a:solidFill>
                    <a:schemeClr val="dk1"/>
                  </a:solidFill>
                  <a:latin typeface="Georgia"/>
                  <a:ea typeface="Georgia"/>
                  <a:cs typeface="Georgia"/>
                  <a:sym typeface="Georgia"/>
                </a:rPr>
                <a:t>Provide expanded rights to data subjects, including control (e.g. consent), deletion or portability, restriction of processing</a:t>
              </a:r>
            </a:p>
          </p:txBody>
        </p:sp>
        <p:sp>
          <p:nvSpPr>
            <p:cNvPr id="41" name="Shape 1528"/>
            <p:cNvSpPr txBox="1"/>
            <p:nvPr/>
          </p:nvSpPr>
          <p:spPr>
            <a:xfrm>
              <a:off x="542014" y="3100760"/>
              <a:ext cx="2235271" cy="623619"/>
            </a:xfrm>
            <a:prstGeom prst="rect">
              <a:avLst/>
            </a:prstGeom>
            <a:noFill/>
            <a:ln>
              <a:noFill/>
            </a:ln>
          </p:spPr>
          <p:txBody>
            <a:bodyPr wrap="square" lIns="0" tIns="0" rIns="68575" bIns="0" anchor="t" anchorCtr="0">
              <a:noAutofit/>
            </a:bodyPr>
            <a:lstStyle/>
            <a:p>
              <a:pPr algn="r">
                <a:buClr>
                  <a:srgbClr val="000000"/>
                </a:buClr>
                <a:buSzPct val="25000"/>
              </a:pPr>
              <a:r>
                <a:rPr lang="en-US" sz="1412">
                  <a:solidFill>
                    <a:schemeClr val="dk1"/>
                  </a:solidFill>
                  <a:latin typeface="Georgia"/>
                  <a:ea typeface="Georgia"/>
                  <a:cs typeface="Georgia"/>
                  <a:sym typeface="Georgia"/>
                </a:rPr>
                <a:t>Proactively identify and mitigate privacy risk at the onset of new initiatives, then continually thereafter</a:t>
              </a:r>
            </a:p>
          </p:txBody>
        </p:sp>
        <p:sp>
          <p:nvSpPr>
            <p:cNvPr id="42" name="Shape 1529"/>
            <p:cNvSpPr txBox="1"/>
            <p:nvPr/>
          </p:nvSpPr>
          <p:spPr>
            <a:xfrm>
              <a:off x="533399" y="4709648"/>
              <a:ext cx="2235271" cy="485819"/>
            </a:xfrm>
            <a:prstGeom prst="rect">
              <a:avLst/>
            </a:prstGeom>
            <a:noFill/>
            <a:ln>
              <a:noFill/>
            </a:ln>
          </p:spPr>
          <p:txBody>
            <a:bodyPr wrap="square" lIns="0" tIns="0" rIns="68575" bIns="0" anchor="t" anchorCtr="0">
              <a:noAutofit/>
            </a:bodyPr>
            <a:lstStyle/>
            <a:p>
              <a:pPr algn="r">
                <a:buClr>
                  <a:srgbClr val="000000"/>
                </a:buClr>
                <a:buSzPct val="25000"/>
              </a:pPr>
              <a:r>
                <a:rPr lang="en-US" sz="1412">
                  <a:solidFill>
                    <a:schemeClr val="dk1"/>
                  </a:solidFill>
                  <a:latin typeface="Georgia"/>
                  <a:ea typeface="Georgia"/>
                  <a:cs typeface="Georgia"/>
                  <a:sym typeface="Georgia"/>
                </a:rPr>
                <a:t>Only share personal data with third parties that are able to demonstrate compliance with GDPR</a:t>
              </a:r>
            </a:p>
          </p:txBody>
        </p:sp>
        <p:sp>
          <p:nvSpPr>
            <p:cNvPr id="43" name="Shape 1530"/>
            <p:cNvSpPr txBox="1"/>
            <p:nvPr/>
          </p:nvSpPr>
          <p:spPr>
            <a:xfrm>
              <a:off x="6451525" y="5709434"/>
              <a:ext cx="2147100" cy="369300"/>
            </a:xfrm>
            <a:prstGeom prst="rect">
              <a:avLst/>
            </a:prstGeom>
            <a:noFill/>
            <a:ln>
              <a:noFill/>
            </a:ln>
          </p:spPr>
          <p:txBody>
            <a:bodyPr wrap="square" lIns="68575" tIns="0" rIns="0" bIns="0" anchor="t" anchorCtr="0">
              <a:noAutofit/>
            </a:bodyPr>
            <a:lstStyle/>
            <a:p>
              <a:pPr>
                <a:buClr>
                  <a:srgbClr val="000000"/>
                </a:buClr>
                <a:buSzPct val="25000"/>
              </a:pPr>
              <a:r>
                <a:rPr lang="en-US" sz="1412" dirty="0">
                  <a:solidFill>
                    <a:schemeClr val="dk1"/>
                  </a:solidFill>
                  <a:latin typeface="Georgia"/>
                  <a:ea typeface="Georgia"/>
                  <a:cs typeface="Georgia"/>
                  <a:sym typeface="Georgia"/>
                </a:rPr>
                <a:t>Breach notification to regulators within </a:t>
              </a:r>
              <a:r>
                <a:rPr lang="en-US" sz="1412" dirty="0">
                  <a:solidFill>
                    <a:srgbClr val="0D0EFF"/>
                  </a:solidFill>
                  <a:latin typeface="Georgia"/>
                  <a:ea typeface="Georgia"/>
                  <a:cs typeface="Georgia"/>
                  <a:sym typeface="Georgia"/>
                </a:rPr>
                <a:t>72</a:t>
              </a:r>
              <a:r>
                <a:rPr lang="en-US" sz="1412" dirty="0">
                  <a:solidFill>
                    <a:schemeClr val="dk1"/>
                  </a:solidFill>
                  <a:latin typeface="Georgia"/>
                  <a:ea typeface="Georgia"/>
                  <a:cs typeface="Georgia"/>
                  <a:sym typeface="Georgia"/>
                </a:rPr>
                <a:t> hours</a:t>
              </a:r>
            </a:p>
          </p:txBody>
        </p:sp>
        <p:sp>
          <p:nvSpPr>
            <p:cNvPr id="44" name="Shape 1531"/>
            <p:cNvSpPr txBox="1"/>
            <p:nvPr/>
          </p:nvSpPr>
          <p:spPr>
            <a:xfrm>
              <a:off x="533399" y="2406731"/>
              <a:ext cx="2235271" cy="485819"/>
            </a:xfrm>
            <a:prstGeom prst="rect">
              <a:avLst/>
            </a:prstGeom>
            <a:noFill/>
            <a:ln>
              <a:noFill/>
            </a:ln>
          </p:spPr>
          <p:txBody>
            <a:bodyPr wrap="square" lIns="0" tIns="0" rIns="68575" bIns="0" anchor="ctr" anchorCtr="0">
              <a:noAutofit/>
            </a:bodyPr>
            <a:lstStyle/>
            <a:p>
              <a:pPr algn="r">
                <a:buClr>
                  <a:srgbClr val="262626"/>
                </a:buClr>
                <a:buSzPct val="25000"/>
              </a:pPr>
              <a:r>
                <a:rPr lang="en-US" sz="1412" dirty="0">
                  <a:solidFill>
                    <a:schemeClr val="dk1"/>
                  </a:solidFill>
                  <a:latin typeface="Georgia"/>
                  <a:ea typeface="Georgia"/>
                  <a:cs typeface="Georgia"/>
                  <a:sym typeface="Georgia"/>
                </a:rPr>
                <a:t>Implement and manage technical and organizational privacy program controls</a:t>
              </a:r>
            </a:p>
          </p:txBody>
        </p:sp>
        <p:sp>
          <p:nvSpPr>
            <p:cNvPr id="45" name="Shape 1532"/>
            <p:cNvSpPr txBox="1"/>
            <p:nvPr/>
          </p:nvSpPr>
          <p:spPr>
            <a:xfrm>
              <a:off x="533399" y="5580339"/>
              <a:ext cx="2235271" cy="485819"/>
            </a:xfrm>
            <a:prstGeom prst="rect">
              <a:avLst/>
            </a:prstGeom>
            <a:noFill/>
            <a:ln>
              <a:noFill/>
            </a:ln>
          </p:spPr>
          <p:txBody>
            <a:bodyPr wrap="square" lIns="0" tIns="0" rIns="68575" bIns="0" anchor="t" anchorCtr="0">
              <a:noAutofit/>
            </a:bodyPr>
            <a:lstStyle/>
            <a:p>
              <a:pPr algn="r">
                <a:buClr>
                  <a:srgbClr val="000000"/>
                </a:buClr>
                <a:buSzPct val="25000"/>
              </a:pPr>
              <a:r>
                <a:rPr lang="en-US" sz="1412">
                  <a:solidFill>
                    <a:schemeClr val="dk1"/>
                  </a:solidFill>
                  <a:latin typeface="Georgia"/>
                  <a:ea typeface="Georgia"/>
                  <a:cs typeface="Georgia"/>
                  <a:sym typeface="Georgia"/>
                </a:rPr>
                <a:t>Strict new contracting requirements for engaging with third parties </a:t>
              </a:r>
            </a:p>
          </p:txBody>
        </p:sp>
        <p:sp>
          <p:nvSpPr>
            <p:cNvPr id="46" name="Shape 1533"/>
            <p:cNvSpPr txBox="1"/>
            <p:nvPr/>
          </p:nvSpPr>
          <p:spPr>
            <a:xfrm>
              <a:off x="542014" y="3979576"/>
              <a:ext cx="2235271" cy="433648"/>
            </a:xfrm>
            <a:prstGeom prst="rect">
              <a:avLst/>
            </a:prstGeom>
            <a:noFill/>
            <a:ln>
              <a:noFill/>
            </a:ln>
          </p:spPr>
          <p:txBody>
            <a:bodyPr wrap="square" lIns="0" tIns="0" rIns="68575" bIns="0" anchor="t" anchorCtr="0">
              <a:noAutofit/>
            </a:bodyPr>
            <a:lstStyle/>
            <a:p>
              <a:pPr algn="r">
                <a:buClr>
                  <a:srgbClr val="000000"/>
                </a:buClr>
                <a:buSzPct val="25000"/>
              </a:pPr>
              <a:r>
                <a:rPr lang="en-US" sz="1412">
                  <a:solidFill>
                    <a:schemeClr val="dk1"/>
                  </a:solidFill>
                  <a:latin typeface="Georgia"/>
                  <a:ea typeface="Georgia"/>
                  <a:cs typeface="Georgia"/>
                  <a:sym typeface="Georgia"/>
                </a:rPr>
                <a:t>Formally assess privacy impact across new and evolving initiatives</a:t>
              </a:r>
            </a:p>
          </p:txBody>
        </p:sp>
        <p:cxnSp>
          <p:nvCxnSpPr>
            <p:cNvPr id="47" name="Shape 1534"/>
            <p:cNvCxnSpPr/>
            <p:nvPr/>
          </p:nvCxnSpPr>
          <p:spPr>
            <a:xfrm flipH="1">
              <a:off x="2777278" y="3326890"/>
              <a:ext cx="429900" cy="869400"/>
            </a:xfrm>
            <a:prstGeom prst="bentConnector3">
              <a:avLst>
                <a:gd name="adj1" fmla="val 50000"/>
              </a:avLst>
            </a:prstGeom>
            <a:noFill/>
            <a:ln w="12700" cap="flat" cmpd="sng">
              <a:solidFill>
                <a:srgbClr val="968C6D"/>
              </a:solidFill>
              <a:prstDash val="dash"/>
              <a:round/>
              <a:headEnd type="none" w="med" len="med"/>
              <a:tailEnd type="none" w="med" len="med"/>
            </a:ln>
          </p:spPr>
        </p:cxnSp>
        <p:cxnSp>
          <p:nvCxnSpPr>
            <p:cNvPr id="48" name="Shape 1535"/>
            <p:cNvCxnSpPr/>
            <p:nvPr/>
          </p:nvCxnSpPr>
          <p:spPr>
            <a:xfrm rot="10800000">
              <a:off x="2768578" y="4952552"/>
              <a:ext cx="438600" cy="332400"/>
            </a:xfrm>
            <a:prstGeom prst="bentConnector3">
              <a:avLst>
                <a:gd name="adj1" fmla="val 50005"/>
              </a:avLst>
            </a:prstGeom>
            <a:noFill/>
            <a:ln w="12700" cap="flat" cmpd="sng">
              <a:solidFill>
                <a:srgbClr val="968C6D"/>
              </a:solidFill>
              <a:prstDash val="dash"/>
              <a:round/>
              <a:headEnd type="none" w="med" len="med"/>
              <a:tailEnd type="none" w="med" len="med"/>
            </a:ln>
          </p:spPr>
        </p:cxnSp>
        <p:cxnSp>
          <p:nvCxnSpPr>
            <p:cNvPr id="49" name="Shape 1536"/>
            <p:cNvCxnSpPr/>
            <p:nvPr/>
          </p:nvCxnSpPr>
          <p:spPr>
            <a:xfrm flipH="1">
              <a:off x="2768578" y="5284952"/>
              <a:ext cx="438600" cy="538200"/>
            </a:xfrm>
            <a:prstGeom prst="bentConnector3">
              <a:avLst>
                <a:gd name="adj1" fmla="val 50005"/>
              </a:avLst>
            </a:prstGeom>
            <a:noFill/>
            <a:ln w="12700" cap="flat" cmpd="sng">
              <a:solidFill>
                <a:srgbClr val="968C6D"/>
              </a:solidFill>
              <a:prstDash val="dash"/>
              <a:round/>
              <a:headEnd type="none" w="med" len="med"/>
              <a:tailEnd type="none" w="med" len="med"/>
            </a:ln>
          </p:spPr>
        </p:cxnSp>
        <p:cxnSp>
          <p:nvCxnSpPr>
            <p:cNvPr id="50" name="Shape 1537"/>
            <p:cNvCxnSpPr/>
            <p:nvPr/>
          </p:nvCxnSpPr>
          <p:spPr>
            <a:xfrm rot="10800000" flipH="1">
              <a:off x="6019989" y="4166063"/>
              <a:ext cx="431400" cy="466200"/>
            </a:xfrm>
            <a:prstGeom prst="bentConnector3">
              <a:avLst>
                <a:gd name="adj1" fmla="val 50016"/>
              </a:avLst>
            </a:prstGeom>
            <a:noFill/>
            <a:ln w="12700" cap="flat" cmpd="sng">
              <a:solidFill>
                <a:srgbClr val="968C6D"/>
              </a:solidFill>
              <a:prstDash val="dash"/>
              <a:round/>
              <a:headEnd type="none" w="med" len="med"/>
              <a:tailEnd type="none" w="med" len="med"/>
            </a:ln>
          </p:spPr>
        </p:cxnSp>
        <p:cxnSp>
          <p:nvCxnSpPr>
            <p:cNvPr id="51" name="Shape 1538"/>
            <p:cNvCxnSpPr/>
            <p:nvPr/>
          </p:nvCxnSpPr>
          <p:spPr>
            <a:xfrm rot="10800000" flipH="1">
              <a:off x="6019989" y="5026952"/>
              <a:ext cx="431400" cy="258000"/>
            </a:xfrm>
            <a:prstGeom prst="bentConnector3">
              <a:avLst>
                <a:gd name="adj1" fmla="val 50000"/>
              </a:avLst>
            </a:prstGeom>
            <a:noFill/>
            <a:ln w="12700" cap="flat" cmpd="sng">
              <a:solidFill>
                <a:srgbClr val="968C6D"/>
              </a:solidFill>
              <a:prstDash val="dash"/>
              <a:round/>
              <a:headEnd type="none" w="med" len="med"/>
              <a:tailEnd type="none" w="med" len="med"/>
            </a:ln>
          </p:spPr>
        </p:cxnSp>
        <p:cxnSp>
          <p:nvCxnSpPr>
            <p:cNvPr id="52" name="Shape 1539"/>
            <p:cNvCxnSpPr/>
            <p:nvPr/>
          </p:nvCxnSpPr>
          <p:spPr>
            <a:xfrm>
              <a:off x="2768671" y="2665415"/>
              <a:ext cx="438507" cy="0"/>
            </a:xfrm>
            <a:prstGeom prst="straightConnector1">
              <a:avLst/>
            </a:prstGeom>
            <a:noFill/>
            <a:ln w="12700" cap="flat" cmpd="sng">
              <a:solidFill>
                <a:srgbClr val="968C6D"/>
              </a:solidFill>
              <a:prstDash val="dash"/>
              <a:round/>
              <a:headEnd type="none" w="med" len="med"/>
              <a:tailEnd type="none" w="med" len="med"/>
            </a:ln>
          </p:spPr>
        </p:cxnSp>
        <p:cxnSp>
          <p:nvCxnSpPr>
            <p:cNvPr id="53" name="Shape 1540"/>
            <p:cNvCxnSpPr/>
            <p:nvPr/>
          </p:nvCxnSpPr>
          <p:spPr>
            <a:xfrm rot="10800000">
              <a:off x="6064884" y="2674878"/>
              <a:ext cx="368052" cy="0"/>
            </a:xfrm>
            <a:prstGeom prst="straightConnector1">
              <a:avLst/>
            </a:prstGeom>
            <a:noFill/>
            <a:ln w="12700" cap="flat" cmpd="sng">
              <a:solidFill>
                <a:srgbClr val="968C6D"/>
              </a:solidFill>
              <a:prstDash val="dash"/>
              <a:round/>
              <a:headEnd type="none" w="med" len="med"/>
              <a:tailEnd type="none" w="med" len="med"/>
            </a:ln>
          </p:spPr>
        </p:cxnSp>
        <p:cxnSp>
          <p:nvCxnSpPr>
            <p:cNvPr id="54" name="Shape 1541"/>
            <p:cNvCxnSpPr/>
            <p:nvPr/>
          </p:nvCxnSpPr>
          <p:spPr>
            <a:xfrm>
              <a:off x="2814214" y="3326891"/>
              <a:ext cx="368052" cy="0"/>
            </a:xfrm>
            <a:prstGeom prst="straightConnector1">
              <a:avLst/>
            </a:prstGeom>
            <a:noFill/>
            <a:ln w="12700" cap="flat" cmpd="sng">
              <a:solidFill>
                <a:srgbClr val="968C6D"/>
              </a:solidFill>
              <a:prstDash val="dash"/>
              <a:round/>
              <a:headEnd type="none" w="med" len="med"/>
              <a:tailEnd type="none" w="med" len="med"/>
            </a:ln>
          </p:spPr>
        </p:cxnSp>
        <p:cxnSp>
          <p:nvCxnSpPr>
            <p:cNvPr id="55" name="Shape 1542"/>
            <p:cNvCxnSpPr/>
            <p:nvPr/>
          </p:nvCxnSpPr>
          <p:spPr>
            <a:xfrm>
              <a:off x="6044903" y="3340514"/>
              <a:ext cx="368052" cy="0"/>
            </a:xfrm>
            <a:prstGeom prst="straightConnector1">
              <a:avLst/>
            </a:prstGeom>
            <a:noFill/>
            <a:ln w="12700" cap="flat" cmpd="sng">
              <a:solidFill>
                <a:srgbClr val="968C6D"/>
              </a:solidFill>
              <a:prstDash val="dash"/>
              <a:round/>
              <a:headEnd type="none" w="med" len="med"/>
              <a:tailEnd type="none" w="med" len="med"/>
            </a:ln>
          </p:spPr>
        </p:cxnSp>
        <p:cxnSp>
          <p:nvCxnSpPr>
            <p:cNvPr id="56" name="Shape 1543"/>
            <p:cNvCxnSpPr/>
            <p:nvPr/>
          </p:nvCxnSpPr>
          <p:spPr>
            <a:xfrm flipH="1">
              <a:off x="5290225" y="5894084"/>
              <a:ext cx="1161300" cy="7800"/>
            </a:xfrm>
            <a:prstGeom prst="straightConnector1">
              <a:avLst/>
            </a:prstGeom>
            <a:noFill/>
            <a:ln w="12700" cap="flat" cmpd="sng">
              <a:solidFill>
                <a:srgbClr val="968C6D"/>
              </a:solidFill>
              <a:prstDash val="dash"/>
              <a:round/>
              <a:headEnd type="none" w="med" len="med"/>
              <a:tailEnd type="none" w="med" len="med"/>
            </a:ln>
          </p:spPr>
        </p:cxnSp>
      </p:grpSp>
      <p:sp>
        <p:nvSpPr>
          <p:cNvPr id="57" name="Rectangle 56"/>
          <p:cNvSpPr/>
          <p:nvPr/>
        </p:nvSpPr>
        <p:spPr>
          <a:xfrm>
            <a:off x="258321" y="6510008"/>
            <a:ext cx="8015615" cy="261610"/>
          </a:xfrm>
          <a:prstGeom prst="rect">
            <a:avLst/>
          </a:prstGeom>
        </p:spPr>
        <p:txBody>
          <a:bodyPr wrap="square">
            <a:spAutoFit/>
          </a:bodyPr>
          <a:lstStyle/>
          <a:p>
            <a:r>
              <a:rPr lang="en-US" sz="1100" dirty="0"/>
              <a:t>https://</a:t>
            </a:r>
            <a:r>
              <a:rPr lang="en-US" sz="1100" dirty="0" err="1"/>
              <a:t>chapters.theiia.org</a:t>
            </a:r>
            <a:r>
              <a:rPr lang="en-US" sz="1100" dirty="0"/>
              <a:t>/</a:t>
            </a:r>
            <a:r>
              <a:rPr lang="en-US" sz="1100" dirty="0" err="1"/>
              <a:t>puget</a:t>
            </a:r>
            <a:r>
              <a:rPr lang="en-US" sz="1100" dirty="0"/>
              <a:t>-sound/</a:t>
            </a:r>
            <a:r>
              <a:rPr lang="en-US" sz="1100" dirty="0" err="1"/>
              <a:t>ChapterDocuments</a:t>
            </a:r>
            <a:r>
              <a:rPr lang="en-US" sz="1100" dirty="0"/>
              <a:t>/GDPR%20Briefing%20Deck%20for%20IIA%20meeting%209.21%20v2.pptx</a:t>
            </a:r>
          </a:p>
        </p:txBody>
      </p:sp>
      <p:sp>
        <p:nvSpPr>
          <p:cNvPr id="4" name="Slide Number Placeholder 3"/>
          <p:cNvSpPr>
            <a:spLocks noGrp="1"/>
          </p:cNvSpPr>
          <p:nvPr>
            <p:ph type="sldNum" sz="quarter" idx="12"/>
          </p:nvPr>
        </p:nvSpPr>
        <p:spPr/>
        <p:txBody>
          <a:bodyPr/>
          <a:lstStyle/>
          <a:p>
            <a:fld id="{3E5BF5F9-4D9A-9543-85E8-59158CD2B6EB}" type="slidenum">
              <a:rPr lang="en-US" smtClean="0"/>
              <a:t>34</a:t>
            </a:fld>
            <a:endParaRPr lang="en-US"/>
          </a:p>
        </p:txBody>
      </p:sp>
    </p:spTree>
    <p:extLst>
      <p:ext uri="{BB962C8B-B14F-4D97-AF65-F5344CB8AC3E}">
        <p14:creationId xmlns:p14="http://schemas.microsoft.com/office/powerpoint/2010/main" val="156672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321" y="50447"/>
            <a:ext cx="10515600" cy="1325563"/>
          </a:xfrm>
        </p:spPr>
        <p:txBody>
          <a:bodyPr/>
          <a:lstStyle/>
          <a:p>
            <a:r>
              <a:rPr lang="en-GB" b="1" dirty="0">
                <a:solidFill>
                  <a:srgbClr val="FF0000"/>
                </a:solidFill>
                <a:latin typeface="Arial" charset="0"/>
                <a:ea typeface="Arial" charset="0"/>
                <a:cs typeface="Arial" charset="0"/>
              </a:rPr>
              <a:t>Risks of non-compliance</a:t>
            </a:r>
          </a:p>
        </p:txBody>
      </p:sp>
      <p:grpSp>
        <p:nvGrpSpPr>
          <p:cNvPr id="5" name="Shape 1554" descr="&quot;&quot;"/>
          <p:cNvGrpSpPr/>
          <p:nvPr/>
        </p:nvGrpSpPr>
        <p:grpSpPr>
          <a:xfrm>
            <a:off x="1222157" y="1315452"/>
            <a:ext cx="8928769" cy="961481"/>
            <a:chOff x="559224" y="2351314"/>
            <a:chExt cx="8051375" cy="961481"/>
          </a:xfrm>
        </p:grpSpPr>
        <p:grpSp>
          <p:nvGrpSpPr>
            <p:cNvPr id="6" name="Shape 1555"/>
            <p:cNvGrpSpPr/>
            <p:nvPr/>
          </p:nvGrpSpPr>
          <p:grpSpPr>
            <a:xfrm>
              <a:off x="559224" y="2351314"/>
              <a:ext cx="711324" cy="622369"/>
              <a:chOff x="514349" y="2351314"/>
              <a:chExt cx="711324" cy="622369"/>
            </a:xfrm>
          </p:grpSpPr>
          <p:sp>
            <p:nvSpPr>
              <p:cNvPr id="10" name="Shape 1556"/>
              <p:cNvSpPr/>
              <p:nvPr/>
            </p:nvSpPr>
            <p:spPr>
              <a:xfrm rot="2670818">
                <a:off x="1075182" y="2593382"/>
                <a:ext cx="119125" cy="138231"/>
              </a:xfrm>
              <a:prstGeom prst="rect">
                <a:avLst/>
              </a:prstGeom>
              <a:solidFill>
                <a:schemeClr val="accent1"/>
              </a:solidFill>
              <a:ln>
                <a:noFill/>
              </a:ln>
            </p:spPr>
            <p:txBody>
              <a:bodyPr wrap="square" lIns="68550" tIns="34275" rIns="68550" bIns="34275" anchor="ctr" anchorCtr="0">
                <a:noAutofit/>
              </a:bodyPr>
              <a:lstStyle/>
              <a:p>
                <a:pPr algn="ctr">
                  <a:buClr>
                    <a:srgbClr val="000000"/>
                  </a:buClr>
                </a:pPr>
                <a:endParaRPr sz="1059">
                  <a:solidFill>
                    <a:srgbClr val="FFFFFF"/>
                  </a:solidFill>
                  <a:latin typeface="Arial" charset="0"/>
                  <a:ea typeface="Arial" charset="0"/>
                  <a:cs typeface="Arial" charset="0"/>
                  <a:sym typeface="Arial"/>
                </a:endParaRPr>
              </a:p>
            </p:txBody>
          </p:sp>
          <p:sp>
            <p:nvSpPr>
              <p:cNvPr id="11" name="Shape 1557"/>
              <p:cNvSpPr/>
              <p:nvPr/>
            </p:nvSpPr>
            <p:spPr>
              <a:xfrm>
                <a:off x="514349" y="2351314"/>
                <a:ext cx="621792" cy="622369"/>
              </a:xfrm>
              <a:prstGeom prst="ellipse">
                <a:avLst/>
              </a:prstGeom>
              <a:solidFill>
                <a:schemeClr val="lt1"/>
              </a:solidFill>
              <a:ln w="28575"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algn="ctr">
                  <a:buClr>
                    <a:srgbClr val="000000"/>
                  </a:buClr>
                </a:pPr>
                <a:endParaRPr sz="1765">
                  <a:solidFill>
                    <a:srgbClr val="FFFFFF"/>
                  </a:solidFill>
                  <a:latin typeface="Arial" charset="0"/>
                  <a:ea typeface="Arial" charset="0"/>
                  <a:cs typeface="Arial" charset="0"/>
                  <a:sym typeface="Georgia"/>
                </a:endParaRPr>
              </a:p>
            </p:txBody>
          </p:sp>
          <p:sp>
            <p:nvSpPr>
              <p:cNvPr id="12" name="Shape 1558"/>
              <p:cNvSpPr/>
              <p:nvPr/>
            </p:nvSpPr>
            <p:spPr>
              <a:xfrm>
                <a:off x="640231" y="2449075"/>
                <a:ext cx="370025" cy="374903"/>
              </a:xfrm>
              <a:custGeom>
                <a:avLst/>
                <a:gdLst/>
                <a:ahLst/>
                <a:cxnLst/>
                <a:rect l="0" t="0" r="0" b="0"/>
                <a:pathLst>
                  <a:path w="120000" h="120000" extrusionOk="0">
                    <a:moveTo>
                      <a:pt x="8470" y="94437"/>
                    </a:moveTo>
                    <a:lnTo>
                      <a:pt x="8470" y="94437"/>
                    </a:lnTo>
                    <a:lnTo>
                      <a:pt x="7058" y="95147"/>
                    </a:lnTo>
                    <a:lnTo>
                      <a:pt x="6352" y="95857"/>
                    </a:lnTo>
                    <a:lnTo>
                      <a:pt x="5647" y="96568"/>
                    </a:lnTo>
                    <a:lnTo>
                      <a:pt x="4941" y="97988"/>
                    </a:lnTo>
                    <a:lnTo>
                      <a:pt x="4941" y="97988"/>
                    </a:lnTo>
                    <a:lnTo>
                      <a:pt x="5647" y="99408"/>
                    </a:lnTo>
                    <a:lnTo>
                      <a:pt x="6352" y="100828"/>
                    </a:lnTo>
                    <a:lnTo>
                      <a:pt x="7058" y="101538"/>
                    </a:lnTo>
                    <a:lnTo>
                      <a:pt x="8470" y="101538"/>
                    </a:lnTo>
                    <a:lnTo>
                      <a:pt x="111529" y="101538"/>
                    </a:lnTo>
                    <a:lnTo>
                      <a:pt x="111529" y="101538"/>
                    </a:lnTo>
                    <a:lnTo>
                      <a:pt x="112941" y="101538"/>
                    </a:lnTo>
                    <a:lnTo>
                      <a:pt x="113647" y="100828"/>
                    </a:lnTo>
                    <a:lnTo>
                      <a:pt x="114352" y="99408"/>
                    </a:lnTo>
                    <a:lnTo>
                      <a:pt x="115058" y="97988"/>
                    </a:lnTo>
                    <a:lnTo>
                      <a:pt x="115058" y="97988"/>
                    </a:lnTo>
                    <a:lnTo>
                      <a:pt x="114352" y="96568"/>
                    </a:lnTo>
                    <a:lnTo>
                      <a:pt x="113647" y="95857"/>
                    </a:lnTo>
                    <a:lnTo>
                      <a:pt x="112941" y="95147"/>
                    </a:lnTo>
                    <a:lnTo>
                      <a:pt x="111529" y="94437"/>
                    </a:lnTo>
                    <a:lnTo>
                      <a:pt x="105176" y="94437"/>
                    </a:lnTo>
                    <a:lnTo>
                      <a:pt x="105176" y="68165"/>
                    </a:lnTo>
                    <a:lnTo>
                      <a:pt x="111529" y="68165"/>
                    </a:lnTo>
                    <a:lnTo>
                      <a:pt x="111529" y="68165"/>
                    </a:lnTo>
                    <a:lnTo>
                      <a:pt x="112941" y="68165"/>
                    </a:lnTo>
                    <a:lnTo>
                      <a:pt x="113647" y="67455"/>
                    </a:lnTo>
                    <a:lnTo>
                      <a:pt x="114352" y="66035"/>
                    </a:lnTo>
                    <a:lnTo>
                      <a:pt x="115058" y="64615"/>
                    </a:lnTo>
                    <a:lnTo>
                      <a:pt x="115058" y="64615"/>
                    </a:lnTo>
                    <a:lnTo>
                      <a:pt x="114352" y="63195"/>
                    </a:lnTo>
                    <a:lnTo>
                      <a:pt x="113647" y="62485"/>
                    </a:lnTo>
                    <a:lnTo>
                      <a:pt x="112941" y="61065"/>
                    </a:lnTo>
                    <a:lnTo>
                      <a:pt x="111529" y="61065"/>
                    </a:lnTo>
                    <a:lnTo>
                      <a:pt x="8470" y="61065"/>
                    </a:lnTo>
                    <a:lnTo>
                      <a:pt x="8470" y="61065"/>
                    </a:lnTo>
                    <a:lnTo>
                      <a:pt x="7058" y="61065"/>
                    </a:lnTo>
                    <a:lnTo>
                      <a:pt x="6352" y="62485"/>
                    </a:lnTo>
                    <a:lnTo>
                      <a:pt x="5647" y="63195"/>
                    </a:lnTo>
                    <a:lnTo>
                      <a:pt x="4941" y="64615"/>
                    </a:lnTo>
                    <a:lnTo>
                      <a:pt x="4941" y="64615"/>
                    </a:lnTo>
                    <a:lnTo>
                      <a:pt x="5647" y="66035"/>
                    </a:lnTo>
                    <a:lnTo>
                      <a:pt x="6352" y="67455"/>
                    </a:lnTo>
                    <a:lnTo>
                      <a:pt x="7058" y="68165"/>
                    </a:lnTo>
                    <a:lnTo>
                      <a:pt x="8470" y="68165"/>
                    </a:lnTo>
                    <a:lnTo>
                      <a:pt x="14823" y="68165"/>
                    </a:lnTo>
                    <a:lnTo>
                      <a:pt x="14823" y="94437"/>
                    </a:lnTo>
                    <a:lnTo>
                      <a:pt x="8470" y="94437"/>
                    </a:lnTo>
                    <a:close/>
                    <a:moveTo>
                      <a:pt x="87529" y="94437"/>
                    </a:moveTo>
                    <a:lnTo>
                      <a:pt x="81176" y="94437"/>
                    </a:lnTo>
                    <a:lnTo>
                      <a:pt x="81176" y="68165"/>
                    </a:lnTo>
                    <a:lnTo>
                      <a:pt x="87529" y="68165"/>
                    </a:lnTo>
                    <a:lnTo>
                      <a:pt x="87529" y="94437"/>
                    </a:lnTo>
                    <a:close/>
                    <a:moveTo>
                      <a:pt x="62823" y="94437"/>
                    </a:moveTo>
                    <a:lnTo>
                      <a:pt x="57176" y="94437"/>
                    </a:lnTo>
                    <a:lnTo>
                      <a:pt x="57176" y="68165"/>
                    </a:lnTo>
                    <a:lnTo>
                      <a:pt x="62823" y="68165"/>
                    </a:lnTo>
                    <a:lnTo>
                      <a:pt x="62823" y="94437"/>
                    </a:lnTo>
                    <a:close/>
                    <a:moveTo>
                      <a:pt x="38823" y="94437"/>
                    </a:moveTo>
                    <a:lnTo>
                      <a:pt x="32470" y="94437"/>
                    </a:lnTo>
                    <a:lnTo>
                      <a:pt x="32470" y="68165"/>
                    </a:lnTo>
                    <a:lnTo>
                      <a:pt x="38823" y="68165"/>
                    </a:lnTo>
                    <a:lnTo>
                      <a:pt x="38823" y="94437"/>
                    </a:lnTo>
                    <a:close/>
                    <a:moveTo>
                      <a:pt x="120000" y="114319"/>
                    </a:moveTo>
                    <a:lnTo>
                      <a:pt x="120000" y="114319"/>
                    </a:lnTo>
                    <a:lnTo>
                      <a:pt x="119294" y="116449"/>
                    </a:lnTo>
                    <a:lnTo>
                      <a:pt x="117882" y="118579"/>
                    </a:lnTo>
                    <a:lnTo>
                      <a:pt x="116470" y="119289"/>
                    </a:lnTo>
                    <a:lnTo>
                      <a:pt x="114352" y="120000"/>
                    </a:lnTo>
                    <a:lnTo>
                      <a:pt x="5647" y="120000"/>
                    </a:lnTo>
                    <a:lnTo>
                      <a:pt x="5647" y="120000"/>
                    </a:lnTo>
                    <a:lnTo>
                      <a:pt x="3529" y="119289"/>
                    </a:lnTo>
                    <a:lnTo>
                      <a:pt x="2117" y="118579"/>
                    </a:lnTo>
                    <a:lnTo>
                      <a:pt x="705" y="116449"/>
                    </a:lnTo>
                    <a:lnTo>
                      <a:pt x="0" y="114319"/>
                    </a:lnTo>
                    <a:lnTo>
                      <a:pt x="0" y="114319"/>
                    </a:lnTo>
                    <a:lnTo>
                      <a:pt x="705" y="112189"/>
                    </a:lnTo>
                    <a:lnTo>
                      <a:pt x="2117" y="110059"/>
                    </a:lnTo>
                    <a:lnTo>
                      <a:pt x="3529" y="109349"/>
                    </a:lnTo>
                    <a:lnTo>
                      <a:pt x="5647" y="108639"/>
                    </a:lnTo>
                    <a:lnTo>
                      <a:pt x="114352" y="108639"/>
                    </a:lnTo>
                    <a:lnTo>
                      <a:pt x="114352" y="108639"/>
                    </a:lnTo>
                    <a:lnTo>
                      <a:pt x="116470" y="109349"/>
                    </a:lnTo>
                    <a:lnTo>
                      <a:pt x="117882" y="110059"/>
                    </a:lnTo>
                    <a:lnTo>
                      <a:pt x="119294" y="112189"/>
                    </a:lnTo>
                    <a:lnTo>
                      <a:pt x="120000" y="114319"/>
                    </a:lnTo>
                    <a:lnTo>
                      <a:pt x="120000" y="114319"/>
                    </a:lnTo>
                    <a:close/>
                    <a:moveTo>
                      <a:pt x="91058" y="54674"/>
                    </a:moveTo>
                    <a:lnTo>
                      <a:pt x="28941" y="54674"/>
                    </a:lnTo>
                    <a:lnTo>
                      <a:pt x="28941" y="54674"/>
                    </a:lnTo>
                    <a:lnTo>
                      <a:pt x="29647" y="48284"/>
                    </a:lnTo>
                    <a:lnTo>
                      <a:pt x="31764" y="41893"/>
                    </a:lnTo>
                    <a:lnTo>
                      <a:pt x="34588" y="36923"/>
                    </a:lnTo>
                    <a:lnTo>
                      <a:pt x="38117" y="32662"/>
                    </a:lnTo>
                    <a:lnTo>
                      <a:pt x="42352" y="28402"/>
                    </a:lnTo>
                    <a:lnTo>
                      <a:pt x="48000" y="25562"/>
                    </a:lnTo>
                    <a:lnTo>
                      <a:pt x="53647" y="24142"/>
                    </a:lnTo>
                    <a:lnTo>
                      <a:pt x="60000" y="23431"/>
                    </a:lnTo>
                    <a:lnTo>
                      <a:pt x="60000" y="23431"/>
                    </a:lnTo>
                    <a:lnTo>
                      <a:pt x="66352" y="24142"/>
                    </a:lnTo>
                    <a:lnTo>
                      <a:pt x="72000" y="25562"/>
                    </a:lnTo>
                    <a:lnTo>
                      <a:pt x="77647" y="28402"/>
                    </a:lnTo>
                    <a:lnTo>
                      <a:pt x="81882" y="32662"/>
                    </a:lnTo>
                    <a:lnTo>
                      <a:pt x="85411" y="36923"/>
                    </a:lnTo>
                    <a:lnTo>
                      <a:pt x="88235" y="41893"/>
                    </a:lnTo>
                    <a:lnTo>
                      <a:pt x="90352" y="48284"/>
                    </a:lnTo>
                    <a:lnTo>
                      <a:pt x="91058" y="54674"/>
                    </a:lnTo>
                    <a:lnTo>
                      <a:pt x="91058" y="54674"/>
                    </a:lnTo>
                    <a:close/>
                    <a:moveTo>
                      <a:pt x="67764" y="19171"/>
                    </a:moveTo>
                    <a:lnTo>
                      <a:pt x="52235" y="19171"/>
                    </a:lnTo>
                    <a:lnTo>
                      <a:pt x="52235" y="9230"/>
                    </a:lnTo>
                    <a:lnTo>
                      <a:pt x="60000" y="0"/>
                    </a:lnTo>
                    <a:lnTo>
                      <a:pt x="67764" y="9230"/>
                    </a:lnTo>
                    <a:lnTo>
                      <a:pt x="67764" y="9230"/>
                    </a:lnTo>
                    <a:lnTo>
                      <a:pt x="67764" y="19171"/>
                    </a:lnTo>
                    <a:close/>
                  </a:path>
                </a:pathLst>
              </a:custGeom>
              <a:solidFill>
                <a:schemeClr val="dk2"/>
              </a:solidFill>
              <a:ln>
                <a:noFill/>
              </a:ln>
            </p:spPr>
            <p:txBody>
              <a:bodyPr wrap="square" lIns="68575" tIns="34275" rIns="68575" bIns="34275" anchor="t" anchorCtr="0">
                <a:noAutofit/>
              </a:bodyPr>
              <a:lstStyle/>
              <a:p>
                <a:pPr>
                  <a:buClr>
                    <a:srgbClr val="000000"/>
                  </a:buClr>
                </a:pPr>
                <a:endParaRPr sz="1765">
                  <a:solidFill>
                    <a:srgbClr val="000000"/>
                  </a:solidFill>
                  <a:latin typeface="Arial" charset="0"/>
                  <a:ea typeface="Arial" charset="0"/>
                  <a:cs typeface="Arial" charset="0"/>
                  <a:sym typeface="Georgia"/>
                </a:endParaRPr>
              </a:p>
            </p:txBody>
          </p:sp>
        </p:grpSp>
        <p:grpSp>
          <p:nvGrpSpPr>
            <p:cNvPr id="7" name="Shape 1559"/>
            <p:cNvGrpSpPr/>
            <p:nvPr/>
          </p:nvGrpSpPr>
          <p:grpSpPr>
            <a:xfrm>
              <a:off x="1410174" y="2351314"/>
              <a:ext cx="7200425" cy="961481"/>
              <a:chOff x="1410174" y="2371999"/>
              <a:chExt cx="7200425" cy="961481"/>
            </a:xfrm>
          </p:grpSpPr>
          <p:sp>
            <p:nvSpPr>
              <p:cNvPr id="8" name="Shape 1560"/>
              <p:cNvSpPr/>
              <p:nvPr/>
            </p:nvSpPr>
            <p:spPr>
              <a:xfrm>
                <a:off x="1410174" y="2371999"/>
                <a:ext cx="2956634" cy="195183"/>
              </a:xfrm>
              <a:prstGeom prst="rect">
                <a:avLst/>
              </a:prstGeom>
              <a:solidFill>
                <a:schemeClr val="lt1"/>
              </a:solidFill>
              <a:ln>
                <a:noFill/>
              </a:ln>
            </p:spPr>
            <p:txBody>
              <a:bodyPr wrap="square" lIns="0" tIns="0" rIns="0" bIns="0" anchor="t" anchorCtr="0">
                <a:noAutofit/>
              </a:bodyPr>
              <a:lstStyle/>
              <a:p>
                <a:pPr>
                  <a:buClr>
                    <a:srgbClr val="DC6900"/>
                  </a:buClr>
                  <a:buSzPct val="25000"/>
                </a:pPr>
                <a:r>
                  <a:rPr lang="en-US" sz="1765">
                    <a:solidFill>
                      <a:srgbClr val="A32020"/>
                    </a:solidFill>
                    <a:latin typeface="Arial" charset="0"/>
                    <a:ea typeface="Arial" charset="0"/>
                    <a:cs typeface="Arial" charset="0"/>
                    <a:sym typeface="Georgia"/>
                  </a:rPr>
                  <a:t>Regulatory Risk</a:t>
                </a:r>
              </a:p>
            </p:txBody>
          </p:sp>
          <p:sp>
            <p:nvSpPr>
              <p:cNvPr id="9" name="Shape 1561"/>
              <p:cNvSpPr/>
              <p:nvPr/>
            </p:nvSpPr>
            <p:spPr>
              <a:xfrm>
                <a:off x="1410174" y="2590360"/>
                <a:ext cx="7200425" cy="743119"/>
              </a:xfrm>
              <a:prstGeom prst="rect">
                <a:avLst/>
              </a:prstGeom>
              <a:noFill/>
              <a:ln>
                <a:noFill/>
              </a:ln>
            </p:spPr>
            <p:txBody>
              <a:bodyPr wrap="square" lIns="0" tIns="0" rIns="0" bIns="0" anchor="t" anchorCtr="0">
                <a:noAutofit/>
              </a:bodyPr>
              <a:lstStyle/>
              <a:p>
                <a:pPr>
                  <a:buClr>
                    <a:srgbClr val="262626"/>
                  </a:buClr>
                  <a:buSzPct val="25000"/>
                </a:pPr>
                <a:r>
                  <a:rPr lang="en-US" sz="1588" dirty="0">
                    <a:solidFill>
                      <a:srgbClr val="262626"/>
                    </a:solidFill>
                    <a:latin typeface="Arial" charset="0"/>
                    <a:ea typeface="Arial" charset="0"/>
                    <a:cs typeface="Arial" charset="0"/>
                    <a:sym typeface="Georgia"/>
                  </a:rPr>
                  <a:t>Enhanced territorial scope impacts operations far beyond the EU • Aggressive regulators with broader audit rights • Increased scrutiny for high-risk data processing activities • Localization requirements and other regulator restrictions</a:t>
                </a:r>
              </a:p>
            </p:txBody>
          </p:sp>
        </p:grpSp>
      </p:grpSp>
      <p:grpSp>
        <p:nvGrpSpPr>
          <p:cNvPr id="13" name="Shape 1562" descr="&quot;&quot;"/>
          <p:cNvGrpSpPr/>
          <p:nvPr/>
        </p:nvGrpSpPr>
        <p:grpSpPr>
          <a:xfrm>
            <a:off x="1222856" y="4066549"/>
            <a:ext cx="8929189" cy="821233"/>
            <a:chOff x="558845" y="4408124"/>
            <a:chExt cx="8051754" cy="821233"/>
          </a:xfrm>
        </p:grpSpPr>
        <p:grpSp>
          <p:nvGrpSpPr>
            <p:cNvPr id="14" name="Shape 1563"/>
            <p:cNvGrpSpPr/>
            <p:nvPr/>
          </p:nvGrpSpPr>
          <p:grpSpPr>
            <a:xfrm>
              <a:off x="558845" y="4408124"/>
              <a:ext cx="716830" cy="621792"/>
              <a:chOff x="514350" y="4551712"/>
              <a:chExt cx="716830" cy="621792"/>
            </a:xfrm>
          </p:grpSpPr>
          <p:sp>
            <p:nvSpPr>
              <p:cNvPr id="18" name="Shape 1564"/>
              <p:cNvSpPr/>
              <p:nvPr/>
            </p:nvSpPr>
            <p:spPr>
              <a:xfrm rot="2670818">
                <a:off x="1057906" y="4830426"/>
                <a:ext cx="137159" cy="159157"/>
              </a:xfrm>
              <a:prstGeom prst="rect">
                <a:avLst/>
              </a:prstGeom>
              <a:solidFill>
                <a:schemeClr val="accent3"/>
              </a:solidFill>
              <a:ln>
                <a:noFill/>
              </a:ln>
            </p:spPr>
            <p:txBody>
              <a:bodyPr wrap="square" lIns="68550" tIns="34275" rIns="68550" bIns="34275" anchor="ctr" anchorCtr="0">
                <a:noAutofit/>
              </a:bodyPr>
              <a:lstStyle/>
              <a:p>
                <a:pPr algn="ctr">
                  <a:buClr>
                    <a:srgbClr val="000000"/>
                  </a:buClr>
                </a:pPr>
                <a:endParaRPr sz="1059">
                  <a:solidFill>
                    <a:srgbClr val="FFFFFF"/>
                  </a:solidFill>
                  <a:latin typeface="Arial" charset="0"/>
                  <a:ea typeface="Arial" charset="0"/>
                  <a:cs typeface="Arial" charset="0"/>
                  <a:sym typeface="Arial"/>
                </a:endParaRPr>
              </a:p>
            </p:txBody>
          </p:sp>
          <p:sp>
            <p:nvSpPr>
              <p:cNvPr id="19" name="Shape 1565"/>
              <p:cNvSpPr/>
              <p:nvPr/>
            </p:nvSpPr>
            <p:spPr>
              <a:xfrm>
                <a:off x="514350" y="4551712"/>
                <a:ext cx="617540" cy="621792"/>
              </a:xfrm>
              <a:prstGeom prst="ellipse">
                <a:avLst/>
              </a:prstGeom>
              <a:solidFill>
                <a:schemeClr val="lt1"/>
              </a:solidFill>
              <a:ln w="28575" cap="flat" cmpd="sng">
                <a:solidFill>
                  <a:schemeClr val="accent3"/>
                </a:solidFill>
                <a:prstDash val="solid"/>
                <a:round/>
                <a:headEnd type="none" w="med" len="med"/>
                <a:tailEnd type="none" w="med" len="med"/>
              </a:ln>
            </p:spPr>
            <p:txBody>
              <a:bodyPr wrap="square" lIns="91425" tIns="45700" rIns="91425" bIns="45700" anchor="ctr" anchorCtr="0">
                <a:noAutofit/>
              </a:bodyPr>
              <a:lstStyle/>
              <a:p>
                <a:pPr algn="ctr">
                  <a:buClr>
                    <a:srgbClr val="000000"/>
                  </a:buClr>
                </a:pPr>
                <a:endParaRPr sz="1765">
                  <a:solidFill>
                    <a:srgbClr val="FFFFFF"/>
                  </a:solidFill>
                  <a:latin typeface="Arial" charset="0"/>
                  <a:ea typeface="Arial" charset="0"/>
                  <a:cs typeface="Arial" charset="0"/>
                  <a:sym typeface="Georgia"/>
                </a:endParaRPr>
              </a:p>
            </p:txBody>
          </p:sp>
          <p:sp>
            <p:nvSpPr>
              <p:cNvPr id="20" name="Shape 1566"/>
              <p:cNvSpPr/>
              <p:nvPr/>
            </p:nvSpPr>
            <p:spPr>
              <a:xfrm>
                <a:off x="635668" y="4665228"/>
                <a:ext cx="374903" cy="374903"/>
              </a:xfrm>
              <a:custGeom>
                <a:avLst/>
                <a:gdLst/>
                <a:ahLst/>
                <a:cxnLst/>
                <a:rect l="0" t="0" r="0" b="0"/>
                <a:pathLst>
                  <a:path w="120000" h="120000" extrusionOk="0">
                    <a:moveTo>
                      <a:pt x="81649" y="100408"/>
                    </a:moveTo>
                    <a:lnTo>
                      <a:pt x="44536" y="100408"/>
                    </a:lnTo>
                    <a:lnTo>
                      <a:pt x="44536" y="100408"/>
                    </a:lnTo>
                    <a:lnTo>
                      <a:pt x="43298" y="97959"/>
                    </a:lnTo>
                    <a:lnTo>
                      <a:pt x="42061" y="96326"/>
                    </a:lnTo>
                    <a:lnTo>
                      <a:pt x="39587" y="94693"/>
                    </a:lnTo>
                    <a:lnTo>
                      <a:pt x="37113" y="93877"/>
                    </a:lnTo>
                    <a:lnTo>
                      <a:pt x="37113" y="93877"/>
                    </a:lnTo>
                    <a:lnTo>
                      <a:pt x="34020" y="94693"/>
                    </a:lnTo>
                    <a:lnTo>
                      <a:pt x="31546" y="97142"/>
                    </a:lnTo>
                    <a:lnTo>
                      <a:pt x="29690" y="100408"/>
                    </a:lnTo>
                    <a:lnTo>
                      <a:pt x="29072" y="104489"/>
                    </a:lnTo>
                    <a:lnTo>
                      <a:pt x="29072" y="104489"/>
                    </a:lnTo>
                    <a:lnTo>
                      <a:pt x="29690" y="108571"/>
                    </a:lnTo>
                    <a:lnTo>
                      <a:pt x="31546" y="112653"/>
                    </a:lnTo>
                    <a:lnTo>
                      <a:pt x="34020" y="114285"/>
                    </a:lnTo>
                    <a:lnTo>
                      <a:pt x="37113" y="115102"/>
                    </a:lnTo>
                    <a:lnTo>
                      <a:pt x="37113" y="115102"/>
                    </a:lnTo>
                    <a:lnTo>
                      <a:pt x="39587" y="115102"/>
                    </a:lnTo>
                    <a:lnTo>
                      <a:pt x="42061" y="113469"/>
                    </a:lnTo>
                    <a:lnTo>
                      <a:pt x="43298" y="111836"/>
                    </a:lnTo>
                    <a:lnTo>
                      <a:pt x="44536" y="108571"/>
                    </a:lnTo>
                    <a:lnTo>
                      <a:pt x="81649" y="108571"/>
                    </a:lnTo>
                    <a:lnTo>
                      <a:pt x="81649" y="120000"/>
                    </a:lnTo>
                    <a:lnTo>
                      <a:pt x="94020" y="104489"/>
                    </a:lnTo>
                    <a:lnTo>
                      <a:pt x="81649" y="89795"/>
                    </a:lnTo>
                    <a:lnTo>
                      <a:pt x="81649" y="100408"/>
                    </a:lnTo>
                    <a:close/>
                    <a:moveTo>
                      <a:pt x="37113" y="108571"/>
                    </a:moveTo>
                    <a:lnTo>
                      <a:pt x="37113" y="108571"/>
                    </a:lnTo>
                    <a:lnTo>
                      <a:pt x="35876" y="108571"/>
                    </a:lnTo>
                    <a:lnTo>
                      <a:pt x="35257" y="107755"/>
                    </a:lnTo>
                    <a:lnTo>
                      <a:pt x="34639" y="106122"/>
                    </a:lnTo>
                    <a:lnTo>
                      <a:pt x="34020" y="104489"/>
                    </a:lnTo>
                    <a:lnTo>
                      <a:pt x="34020" y="104489"/>
                    </a:lnTo>
                    <a:lnTo>
                      <a:pt x="34639" y="102857"/>
                    </a:lnTo>
                    <a:lnTo>
                      <a:pt x="35257" y="102040"/>
                    </a:lnTo>
                    <a:lnTo>
                      <a:pt x="35876" y="101224"/>
                    </a:lnTo>
                    <a:lnTo>
                      <a:pt x="37113" y="100408"/>
                    </a:lnTo>
                    <a:lnTo>
                      <a:pt x="37113" y="100408"/>
                    </a:lnTo>
                    <a:lnTo>
                      <a:pt x="38350" y="101224"/>
                    </a:lnTo>
                    <a:lnTo>
                      <a:pt x="39587" y="102040"/>
                    </a:lnTo>
                    <a:lnTo>
                      <a:pt x="40206" y="102857"/>
                    </a:lnTo>
                    <a:lnTo>
                      <a:pt x="40206" y="104489"/>
                    </a:lnTo>
                    <a:lnTo>
                      <a:pt x="40206" y="104489"/>
                    </a:lnTo>
                    <a:lnTo>
                      <a:pt x="40206" y="106122"/>
                    </a:lnTo>
                    <a:lnTo>
                      <a:pt x="39587" y="107755"/>
                    </a:lnTo>
                    <a:lnTo>
                      <a:pt x="38350" y="108571"/>
                    </a:lnTo>
                    <a:lnTo>
                      <a:pt x="37113" y="108571"/>
                    </a:lnTo>
                    <a:lnTo>
                      <a:pt x="37113" y="108571"/>
                    </a:lnTo>
                    <a:close/>
                    <a:moveTo>
                      <a:pt x="66804" y="85714"/>
                    </a:moveTo>
                    <a:lnTo>
                      <a:pt x="66804" y="85714"/>
                    </a:lnTo>
                    <a:lnTo>
                      <a:pt x="69896" y="84897"/>
                    </a:lnTo>
                    <a:lnTo>
                      <a:pt x="72371" y="83265"/>
                    </a:lnTo>
                    <a:lnTo>
                      <a:pt x="74226" y="79183"/>
                    </a:lnTo>
                    <a:lnTo>
                      <a:pt x="74845" y="75102"/>
                    </a:lnTo>
                    <a:lnTo>
                      <a:pt x="74845" y="75102"/>
                    </a:lnTo>
                    <a:lnTo>
                      <a:pt x="74226" y="71020"/>
                    </a:lnTo>
                    <a:lnTo>
                      <a:pt x="72371" y="67755"/>
                    </a:lnTo>
                    <a:lnTo>
                      <a:pt x="69896" y="65306"/>
                    </a:lnTo>
                    <a:lnTo>
                      <a:pt x="66804" y="64489"/>
                    </a:lnTo>
                    <a:lnTo>
                      <a:pt x="66804" y="64489"/>
                    </a:lnTo>
                    <a:lnTo>
                      <a:pt x="64329" y="65306"/>
                    </a:lnTo>
                    <a:lnTo>
                      <a:pt x="61855" y="66938"/>
                    </a:lnTo>
                    <a:lnTo>
                      <a:pt x="60618" y="68571"/>
                    </a:lnTo>
                    <a:lnTo>
                      <a:pt x="59381" y="71020"/>
                    </a:lnTo>
                    <a:lnTo>
                      <a:pt x="15463" y="71020"/>
                    </a:lnTo>
                    <a:lnTo>
                      <a:pt x="15463" y="71020"/>
                    </a:lnTo>
                    <a:lnTo>
                      <a:pt x="14226" y="68571"/>
                    </a:lnTo>
                    <a:lnTo>
                      <a:pt x="12989" y="66938"/>
                    </a:lnTo>
                    <a:lnTo>
                      <a:pt x="10515" y="65306"/>
                    </a:lnTo>
                    <a:lnTo>
                      <a:pt x="8041" y="64489"/>
                    </a:lnTo>
                    <a:lnTo>
                      <a:pt x="8041" y="64489"/>
                    </a:lnTo>
                    <a:lnTo>
                      <a:pt x="4948" y="65306"/>
                    </a:lnTo>
                    <a:lnTo>
                      <a:pt x="2474" y="67755"/>
                    </a:lnTo>
                    <a:lnTo>
                      <a:pt x="618" y="71020"/>
                    </a:lnTo>
                    <a:lnTo>
                      <a:pt x="0" y="75102"/>
                    </a:lnTo>
                    <a:lnTo>
                      <a:pt x="0" y="75102"/>
                    </a:lnTo>
                    <a:lnTo>
                      <a:pt x="618" y="79183"/>
                    </a:lnTo>
                    <a:lnTo>
                      <a:pt x="2474" y="83265"/>
                    </a:lnTo>
                    <a:lnTo>
                      <a:pt x="4948" y="84897"/>
                    </a:lnTo>
                    <a:lnTo>
                      <a:pt x="8041" y="85714"/>
                    </a:lnTo>
                    <a:lnTo>
                      <a:pt x="8041" y="85714"/>
                    </a:lnTo>
                    <a:lnTo>
                      <a:pt x="10515" y="85714"/>
                    </a:lnTo>
                    <a:lnTo>
                      <a:pt x="12989" y="84081"/>
                    </a:lnTo>
                    <a:lnTo>
                      <a:pt x="14226" y="82448"/>
                    </a:lnTo>
                    <a:lnTo>
                      <a:pt x="15463" y="79183"/>
                    </a:lnTo>
                    <a:lnTo>
                      <a:pt x="59381" y="79183"/>
                    </a:lnTo>
                    <a:lnTo>
                      <a:pt x="59381" y="79183"/>
                    </a:lnTo>
                    <a:lnTo>
                      <a:pt x="60618" y="82448"/>
                    </a:lnTo>
                    <a:lnTo>
                      <a:pt x="61855" y="84081"/>
                    </a:lnTo>
                    <a:lnTo>
                      <a:pt x="64329" y="85714"/>
                    </a:lnTo>
                    <a:lnTo>
                      <a:pt x="66804" y="85714"/>
                    </a:lnTo>
                    <a:lnTo>
                      <a:pt x="66804" y="85714"/>
                    </a:lnTo>
                    <a:close/>
                    <a:moveTo>
                      <a:pt x="8041" y="79183"/>
                    </a:moveTo>
                    <a:lnTo>
                      <a:pt x="8041" y="79183"/>
                    </a:lnTo>
                    <a:lnTo>
                      <a:pt x="6804" y="79183"/>
                    </a:lnTo>
                    <a:lnTo>
                      <a:pt x="6185" y="78367"/>
                    </a:lnTo>
                    <a:lnTo>
                      <a:pt x="5567" y="76734"/>
                    </a:lnTo>
                    <a:lnTo>
                      <a:pt x="4948" y="75102"/>
                    </a:lnTo>
                    <a:lnTo>
                      <a:pt x="4948" y="75102"/>
                    </a:lnTo>
                    <a:lnTo>
                      <a:pt x="5567" y="73469"/>
                    </a:lnTo>
                    <a:lnTo>
                      <a:pt x="6185" y="72653"/>
                    </a:lnTo>
                    <a:lnTo>
                      <a:pt x="6804" y="71836"/>
                    </a:lnTo>
                    <a:lnTo>
                      <a:pt x="8041" y="71020"/>
                    </a:lnTo>
                    <a:lnTo>
                      <a:pt x="8041" y="71020"/>
                    </a:lnTo>
                    <a:lnTo>
                      <a:pt x="9278" y="71836"/>
                    </a:lnTo>
                    <a:lnTo>
                      <a:pt x="10515" y="72653"/>
                    </a:lnTo>
                    <a:lnTo>
                      <a:pt x="11134" y="73469"/>
                    </a:lnTo>
                    <a:lnTo>
                      <a:pt x="11134" y="75102"/>
                    </a:lnTo>
                    <a:lnTo>
                      <a:pt x="11134" y="75102"/>
                    </a:lnTo>
                    <a:lnTo>
                      <a:pt x="11134" y="76734"/>
                    </a:lnTo>
                    <a:lnTo>
                      <a:pt x="10515" y="78367"/>
                    </a:lnTo>
                    <a:lnTo>
                      <a:pt x="9278" y="79183"/>
                    </a:lnTo>
                    <a:lnTo>
                      <a:pt x="8041" y="79183"/>
                    </a:lnTo>
                    <a:lnTo>
                      <a:pt x="8041" y="79183"/>
                    </a:lnTo>
                    <a:close/>
                    <a:moveTo>
                      <a:pt x="8041" y="25306"/>
                    </a:moveTo>
                    <a:lnTo>
                      <a:pt x="8041" y="25306"/>
                    </a:lnTo>
                    <a:lnTo>
                      <a:pt x="10515" y="24489"/>
                    </a:lnTo>
                    <a:lnTo>
                      <a:pt x="12989" y="23673"/>
                    </a:lnTo>
                    <a:lnTo>
                      <a:pt x="14226" y="21224"/>
                    </a:lnTo>
                    <a:lnTo>
                      <a:pt x="15463" y="18775"/>
                    </a:lnTo>
                    <a:lnTo>
                      <a:pt x="47010" y="18775"/>
                    </a:lnTo>
                    <a:lnTo>
                      <a:pt x="47010" y="29387"/>
                    </a:lnTo>
                    <a:lnTo>
                      <a:pt x="60000" y="14693"/>
                    </a:lnTo>
                    <a:lnTo>
                      <a:pt x="47010" y="0"/>
                    </a:lnTo>
                    <a:lnTo>
                      <a:pt x="47010" y="10612"/>
                    </a:lnTo>
                    <a:lnTo>
                      <a:pt x="15463" y="10612"/>
                    </a:lnTo>
                    <a:lnTo>
                      <a:pt x="15463" y="10612"/>
                    </a:lnTo>
                    <a:lnTo>
                      <a:pt x="14226" y="8163"/>
                    </a:lnTo>
                    <a:lnTo>
                      <a:pt x="12989" y="5714"/>
                    </a:lnTo>
                    <a:lnTo>
                      <a:pt x="10515" y="4897"/>
                    </a:lnTo>
                    <a:lnTo>
                      <a:pt x="8041" y="4081"/>
                    </a:lnTo>
                    <a:lnTo>
                      <a:pt x="8041" y="4081"/>
                    </a:lnTo>
                    <a:lnTo>
                      <a:pt x="4948" y="4897"/>
                    </a:lnTo>
                    <a:lnTo>
                      <a:pt x="2474" y="7346"/>
                    </a:lnTo>
                    <a:lnTo>
                      <a:pt x="618" y="10612"/>
                    </a:lnTo>
                    <a:lnTo>
                      <a:pt x="0" y="14693"/>
                    </a:lnTo>
                    <a:lnTo>
                      <a:pt x="0" y="14693"/>
                    </a:lnTo>
                    <a:lnTo>
                      <a:pt x="618" y="18775"/>
                    </a:lnTo>
                    <a:lnTo>
                      <a:pt x="2474" y="22040"/>
                    </a:lnTo>
                    <a:lnTo>
                      <a:pt x="4948" y="24489"/>
                    </a:lnTo>
                    <a:lnTo>
                      <a:pt x="8041" y="25306"/>
                    </a:lnTo>
                    <a:lnTo>
                      <a:pt x="8041" y="25306"/>
                    </a:lnTo>
                    <a:close/>
                    <a:moveTo>
                      <a:pt x="8041" y="10612"/>
                    </a:moveTo>
                    <a:lnTo>
                      <a:pt x="8041" y="10612"/>
                    </a:lnTo>
                    <a:lnTo>
                      <a:pt x="9278" y="10612"/>
                    </a:lnTo>
                    <a:lnTo>
                      <a:pt x="10515" y="12244"/>
                    </a:lnTo>
                    <a:lnTo>
                      <a:pt x="11134" y="13061"/>
                    </a:lnTo>
                    <a:lnTo>
                      <a:pt x="11134" y="14693"/>
                    </a:lnTo>
                    <a:lnTo>
                      <a:pt x="11134" y="14693"/>
                    </a:lnTo>
                    <a:lnTo>
                      <a:pt x="11134" y="16326"/>
                    </a:lnTo>
                    <a:lnTo>
                      <a:pt x="10515" y="17959"/>
                    </a:lnTo>
                    <a:lnTo>
                      <a:pt x="9278" y="18775"/>
                    </a:lnTo>
                    <a:lnTo>
                      <a:pt x="8041" y="18775"/>
                    </a:lnTo>
                    <a:lnTo>
                      <a:pt x="8041" y="18775"/>
                    </a:lnTo>
                    <a:lnTo>
                      <a:pt x="6804" y="18775"/>
                    </a:lnTo>
                    <a:lnTo>
                      <a:pt x="6185" y="17959"/>
                    </a:lnTo>
                    <a:lnTo>
                      <a:pt x="5567" y="16326"/>
                    </a:lnTo>
                    <a:lnTo>
                      <a:pt x="4948" y="14693"/>
                    </a:lnTo>
                    <a:lnTo>
                      <a:pt x="4948" y="14693"/>
                    </a:lnTo>
                    <a:lnTo>
                      <a:pt x="5567" y="13061"/>
                    </a:lnTo>
                    <a:lnTo>
                      <a:pt x="6185" y="12244"/>
                    </a:lnTo>
                    <a:lnTo>
                      <a:pt x="6804" y="10612"/>
                    </a:lnTo>
                    <a:lnTo>
                      <a:pt x="8041" y="10612"/>
                    </a:lnTo>
                    <a:lnTo>
                      <a:pt x="8041" y="10612"/>
                    </a:lnTo>
                    <a:close/>
                    <a:moveTo>
                      <a:pt x="95257" y="30204"/>
                    </a:moveTo>
                    <a:lnTo>
                      <a:pt x="107628" y="44897"/>
                    </a:lnTo>
                    <a:lnTo>
                      <a:pt x="95257" y="59591"/>
                    </a:lnTo>
                    <a:lnTo>
                      <a:pt x="95257" y="48979"/>
                    </a:lnTo>
                    <a:lnTo>
                      <a:pt x="31546" y="48979"/>
                    </a:lnTo>
                    <a:lnTo>
                      <a:pt x="31546" y="48979"/>
                    </a:lnTo>
                    <a:lnTo>
                      <a:pt x="30309" y="51428"/>
                    </a:lnTo>
                    <a:lnTo>
                      <a:pt x="29072" y="53877"/>
                    </a:lnTo>
                    <a:lnTo>
                      <a:pt x="26597" y="54693"/>
                    </a:lnTo>
                    <a:lnTo>
                      <a:pt x="24123" y="55510"/>
                    </a:lnTo>
                    <a:lnTo>
                      <a:pt x="24123" y="55510"/>
                    </a:lnTo>
                    <a:lnTo>
                      <a:pt x="21030" y="54693"/>
                    </a:lnTo>
                    <a:lnTo>
                      <a:pt x="18556" y="52244"/>
                    </a:lnTo>
                    <a:lnTo>
                      <a:pt x="16701" y="48979"/>
                    </a:lnTo>
                    <a:lnTo>
                      <a:pt x="16082" y="44897"/>
                    </a:lnTo>
                    <a:lnTo>
                      <a:pt x="16082" y="44897"/>
                    </a:lnTo>
                    <a:lnTo>
                      <a:pt x="16701" y="40816"/>
                    </a:lnTo>
                    <a:lnTo>
                      <a:pt x="18556" y="37551"/>
                    </a:lnTo>
                    <a:lnTo>
                      <a:pt x="21030" y="35102"/>
                    </a:lnTo>
                    <a:lnTo>
                      <a:pt x="24123" y="34285"/>
                    </a:lnTo>
                    <a:lnTo>
                      <a:pt x="24123" y="34285"/>
                    </a:lnTo>
                    <a:lnTo>
                      <a:pt x="26597" y="35102"/>
                    </a:lnTo>
                    <a:lnTo>
                      <a:pt x="29072" y="35918"/>
                    </a:lnTo>
                    <a:lnTo>
                      <a:pt x="30309" y="38367"/>
                    </a:lnTo>
                    <a:lnTo>
                      <a:pt x="31546" y="40816"/>
                    </a:lnTo>
                    <a:lnTo>
                      <a:pt x="95257" y="40816"/>
                    </a:lnTo>
                    <a:lnTo>
                      <a:pt x="95257" y="30204"/>
                    </a:lnTo>
                    <a:close/>
                    <a:moveTo>
                      <a:pt x="111958" y="4081"/>
                    </a:moveTo>
                    <a:lnTo>
                      <a:pt x="111958" y="4081"/>
                    </a:lnTo>
                    <a:lnTo>
                      <a:pt x="109484" y="4897"/>
                    </a:lnTo>
                    <a:lnTo>
                      <a:pt x="107628" y="5714"/>
                    </a:lnTo>
                    <a:lnTo>
                      <a:pt x="105773" y="8163"/>
                    </a:lnTo>
                    <a:lnTo>
                      <a:pt x="104536" y="10612"/>
                    </a:lnTo>
                    <a:lnTo>
                      <a:pt x="85360" y="10612"/>
                    </a:lnTo>
                    <a:lnTo>
                      <a:pt x="85360" y="10612"/>
                    </a:lnTo>
                    <a:lnTo>
                      <a:pt x="84123" y="8163"/>
                    </a:lnTo>
                    <a:lnTo>
                      <a:pt x="82268" y="5714"/>
                    </a:lnTo>
                    <a:lnTo>
                      <a:pt x="80412" y="4897"/>
                    </a:lnTo>
                    <a:lnTo>
                      <a:pt x="77938" y="4081"/>
                    </a:lnTo>
                    <a:lnTo>
                      <a:pt x="77938" y="4081"/>
                    </a:lnTo>
                    <a:lnTo>
                      <a:pt x="74845" y="4897"/>
                    </a:lnTo>
                    <a:lnTo>
                      <a:pt x="72371" y="7346"/>
                    </a:lnTo>
                    <a:lnTo>
                      <a:pt x="70515" y="10612"/>
                    </a:lnTo>
                    <a:lnTo>
                      <a:pt x="69896" y="14693"/>
                    </a:lnTo>
                    <a:lnTo>
                      <a:pt x="69896" y="14693"/>
                    </a:lnTo>
                    <a:lnTo>
                      <a:pt x="70515" y="18775"/>
                    </a:lnTo>
                    <a:lnTo>
                      <a:pt x="72371" y="22040"/>
                    </a:lnTo>
                    <a:lnTo>
                      <a:pt x="74845" y="24489"/>
                    </a:lnTo>
                    <a:lnTo>
                      <a:pt x="77938" y="25306"/>
                    </a:lnTo>
                    <a:lnTo>
                      <a:pt x="77938" y="25306"/>
                    </a:lnTo>
                    <a:lnTo>
                      <a:pt x="80412" y="24489"/>
                    </a:lnTo>
                    <a:lnTo>
                      <a:pt x="82268" y="23673"/>
                    </a:lnTo>
                    <a:lnTo>
                      <a:pt x="84123" y="21224"/>
                    </a:lnTo>
                    <a:lnTo>
                      <a:pt x="85360" y="18775"/>
                    </a:lnTo>
                    <a:lnTo>
                      <a:pt x="104536" y="18775"/>
                    </a:lnTo>
                    <a:lnTo>
                      <a:pt x="104536" y="18775"/>
                    </a:lnTo>
                    <a:lnTo>
                      <a:pt x="105773" y="21224"/>
                    </a:lnTo>
                    <a:lnTo>
                      <a:pt x="107628" y="23673"/>
                    </a:lnTo>
                    <a:lnTo>
                      <a:pt x="109484" y="24489"/>
                    </a:lnTo>
                    <a:lnTo>
                      <a:pt x="111958" y="25306"/>
                    </a:lnTo>
                    <a:lnTo>
                      <a:pt x="111958" y="25306"/>
                    </a:lnTo>
                    <a:lnTo>
                      <a:pt x="115051" y="24489"/>
                    </a:lnTo>
                    <a:lnTo>
                      <a:pt x="117525" y="22040"/>
                    </a:lnTo>
                    <a:lnTo>
                      <a:pt x="119381" y="18775"/>
                    </a:lnTo>
                    <a:lnTo>
                      <a:pt x="120000" y="14693"/>
                    </a:lnTo>
                    <a:lnTo>
                      <a:pt x="120000" y="14693"/>
                    </a:lnTo>
                    <a:lnTo>
                      <a:pt x="119381" y="10612"/>
                    </a:lnTo>
                    <a:lnTo>
                      <a:pt x="117525" y="7346"/>
                    </a:lnTo>
                    <a:lnTo>
                      <a:pt x="115051" y="4897"/>
                    </a:lnTo>
                    <a:lnTo>
                      <a:pt x="111958" y="4081"/>
                    </a:lnTo>
                    <a:lnTo>
                      <a:pt x="111958" y="4081"/>
                    </a:lnTo>
                    <a:close/>
                    <a:moveTo>
                      <a:pt x="111958" y="18775"/>
                    </a:moveTo>
                    <a:lnTo>
                      <a:pt x="111958" y="18775"/>
                    </a:lnTo>
                    <a:lnTo>
                      <a:pt x="110721" y="18775"/>
                    </a:lnTo>
                    <a:lnTo>
                      <a:pt x="110103" y="17959"/>
                    </a:lnTo>
                    <a:lnTo>
                      <a:pt x="108865" y="16326"/>
                    </a:lnTo>
                    <a:lnTo>
                      <a:pt x="108865" y="14693"/>
                    </a:lnTo>
                    <a:lnTo>
                      <a:pt x="108865" y="14693"/>
                    </a:lnTo>
                    <a:lnTo>
                      <a:pt x="108865" y="13061"/>
                    </a:lnTo>
                    <a:lnTo>
                      <a:pt x="110103" y="12244"/>
                    </a:lnTo>
                    <a:lnTo>
                      <a:pt x="110721" y="10612"/>
                    </a:lnTo>
                    <a:lnTo>
                      <a:pt x="111958" y="10612"/>
                    </a:lnTo>
                    <a:lnTo>
                      <a:pt x="111958" y="10612"/>
                    </a:lnTo>
                    <a:lnTo>
                      <a:pt x="113195" y="10612"/>
                    </a:lnTo>
                    <a:lnTo>
                      <a:pt x="114432" y="12244"/>
                    </a:lnTo>
                    <a:lnTo>
                      <a:pt x="115051" y="13061"/>
                    </a:lnTo>
                    <a:lnTo>
                      <a:pt x="115051" y="14693"/>
                    </a:lnTo>
                    <a:lnTo>
                      <a:pt x="115051" y="14693"/>
                    </a:lnTo>
                    <a:lnTo>
                      <a:pt x="115051" y="16326"/>
                    </a:lnTo>
                    <a:lnTo>
                      <a:pt x="114432" y="17959"/>
                    </a:lnTo>
                    <a:lnTo>
                      <a:pt x="113195" y="18775"/>
                    </a:lnTo>
                    <a:lnTo>
                      <a:pt x="111958" y="18775"/>
                    </a:lnTo>
                    <a:lnTo>
                      <a:pt x="111958" y="18775"/>
                    </a:lnTo>
                    <a:close/>
                  </a:path>
                </a:pathLst>
              </a:custGeom>
              <a:solidFill>
                <a:schemeClr val="accent3"/>
              </a:solidFill>
              <a:ln>
                <a:noFill/>
              </a:ln>
            </p:spPr>
            <p:txBody>
              <a:bodyPr wrap="square" lIns="68575" tIns="34275" rIns="68575" bIns="34275" anchor="t" anchorCtr="0">
                <a:noAutofit/>
              </a:bodyPr>
              <a:lstStyle/>
              <a:p>
                <a:pPr>
                  <a:buClr>
                    <a:srgbClr val="000000"/>
                  </a:buClr>
                </a:pPr>
                <a:endParaRPr sz="1765">
                  <a:solidFill>
                    <a:srgbClr val="000000"/>
                  </a:solidFill>
                  <a:latin typeface="Arial" charset="0"/>
                  <a:ea typeface="Arial" charset="0"/>
                  <a:cs typeface="Arial" charset="0"/>
                  <a:sym typeface="Georgia"/>
                </a:endParaRPr>
              </a:p>
            </p:txBody>
          </p:sp>
        </p:grpSp>
        <p:grpSp>
          <p:nvGrpSpPr>
            <p:cNvPr id="15" name="Shape 1567"/>
            <p:cNvGrpSpPr/>
            <p:nvPr/>
          </p:nvGrpSpPr>
          <p:grpSpPr>
            <a:xfrm>
              <a:off x="1410174" y="4408124"/>
              <a:ext cx="7200425" cy="821233"/>
              <a:chOff x="1410174" y="4569357"/>
              <a:chExt cx="7200425" cy="821233"/>
            </a:xfrm>
          </p:grpSpPr>
          <p:sp>
            <p:nvSpPr>
              <p:cNvPr id="16" name="Shape 1568"/>
              <p:cNvSpPr/>
              <p:nvPr/>
            </p:nvSpPr>
            <p:spPr>
              <a:xfrm>
                <a:off x="1410175" y="4569357"/>
                <a:ext cx="2956632" cy="195183"/>
              </a:xfrm>
              <a:prstGeom prst="rect">
                <a:avLst/>
              </a:prstGeom>
              <a:solidFill>
                <a:schemeClr val="lt1"/>
              </a:solidFill>
              <a:ln>
                <a:noFill/>
              </a:ln>
            </p:spPr>
            <p:txBody>
              <a:bodyPr wrap="square" lIns="0" tIns="0" rIns="0" bIns="0" anchor="t" anchorCtr="0">
                <a:noAutofit/>
              </a:bodyPr>
              <a:lstStyle/>
              <a:p>
                <a:pPr>
                  <a:buClr>
                    <a:srgbClr val="E0301E"/>
                  </a:buClr>
                  <a:buSzPct val="25000"/>
                </a:pPr>
                <a:r>
                  <a:rPr lang="en-US" sz="1765" dirty="0">
                    <a:solidFill>
                      <a:schemeClr val="accent6">
                        <a:lumMod val="75000"/>
                      </a:schemeClr>
                    </a:solidFill>
                    <a:latin typeface="Arial" charset="0"/>
                    <a:ea typeface="Arial" charset="0"/>
                    <a:cs typeface="Arial" charset="0"/>
                    <a:sym typeface="Georgia"/>
                  </a:rPr>
                  <a:t>Operational Risk</a:t>
                </a:r>
              </a:p>
            </p:txBody>
          </p:sp>
          <p:sp>
            <p:nvSpPr>
              <p:cNvPr id="17" name="Shape 1569"/>
              <p:cNvSpPr/>
              <p:nvPr/>
            </p:nvSpPr>
            <p:spPr>
              <a:xfrm>
                <a:off x="1410174" y="4815378"/>
                <a:ext cx="7200425" cy="575212"/>
              </a:xfrm>
              <a:prstGeom prst="rect">
                <a:avLst/>
              </a:prstGeom>
              <a:noFill/>
              <a:ln>
                <a:noFill/>
              </a:ln>
            </p:spPr>
            <p:txBody>
              <a:bodyPr wrap="square" lIns="0" tIns="0" rIns="0" bIns="0" anchor="t" anchorCtr="0">
                <a:noAutofit/>
              </a:bodyPr>
              <a:lstStyle/>
              <a:p>
                <a:pPr>
                  <a:buClr>
                    <a:srgbClr val="262626"/>
                  </a:buClr>
                  <a:buSzPct val="25000"/>
                </a:pPr>
                <a:r>
                  <a:rPr lang="en-US" sz="1588">
                    <a:solidFill>
                      <a:srgbClr val="262626"/>
                    </a:solidFill>
                    <a:latin typeface="Arial" charset="0"/>
                    <a:ea typeface="Arial" charset="0"/>
                    <a:cs typeface="Arial" charset="0"/>
                    <a:sym typeface="Georgia"/>
                  </a:rPr>
                  <a:t>Barrier to entry for business that lack GDPR compliance • Shorter breach reporting windows • Adverse outcomes with business partners or customer negotiations over privacy obligations • Individual empowerment to object to data processing and other requests</a:t>
                </a:r>
              </a:p>
            </p:txBody>
          </p:sp>
        </p:grpSp>
      </p:grpSp>
      <p:grpSp>
        <p:nvGrpSpPr>
          <p:cNvPr id="21" name="Shape 1570" descr="&quot;&quot;"/>
          <p:cNvGrpSpPr/>
          <p:nvPr/>
        </p:nvGrpSpPr>
        <p:grpSpPr>
          <a:xfrm>
            <a:off x="1220682" y="5448789"/>
            <a:ext cx="8930244" cy="845628"/>
            <a:chOff x="557892" y="5391885"/>
            <a:chExt cx="8052705" cy="845628"/>
          </a:xfrm>
        </p:grpSpPr>
        <p:grpSp>
          <p:nvGrpSpPr>
            <p:cNvPr id="22" name="Shape 1571"/>
            <p:cNvGrpSpPr/>
            <p:nvPr/>
          </p:nvGrpSpPr>
          <p:grpSpPr>
            <a:xfrm>
              <a:off x="557892" y="5391885"/>
              <a:ext cx="718734" cy="621792"/>
              <a:chOff x="514350" y="5651914"/>
              <a:chExt cx="718734" cy="621792"/>
            </a:xfrm>
          </p:grpSpPr>
          <p:sp>
            <p:nvSpPr>
              <p:cNvPr id="26" name="Shape 1572"/>
              <p:cNvSpPr/>
              <p:nvPr/>
            </p:nvSpPr>
            <p:spPr>
              <a:xfrm rot="2670818">
                <a:off x="1059810" y="5930629"/>
                <a:ext cx="137159" cy="159157"/>
              </a:xfrm>
              <a:prstGeom prst="rect">
                <a:avLst/>
              </a:prstGeom>
              <a:solidFill>
                <a:schemeClr val="accent4"/>
              </a:solidFill>
              <a:ln>
                <a:noFill/>
              </a:ln>
            </p:spPr>
            <p:txBody>
              <a:bodyPr wrap="square" lIns="68550" tIns="34275" rIns="68550" bIns="34275" anchor="ctr" anchorCtr="0">
                <a:noAutofit/>
              </a:bodyPr>
              <a:lstStyle/>
              <a:p>
                <a:pPr algn="ctr">
                  <a:buClr>
                    <a:srgbClr val="000000"/>
                  </a:buClr>
                </a:pPr>
                <a:endParaRPr sz="1059">
                  <a:solidFill>
                    <a:srgbClr val="FFFFFF"/>
                  </a:solidFill>
                  <a:latin typeface="Arial" charset="0"/>
                  <a:ea typeface="Arial" charset="0"/>
                  <a:cs typeface="Arial" charset="0"/>
                  <a:sym typeface="Arial"/>
                </a:endParaRPr>
              </a:p>
            </p:txBody>
          </p:sp>
          <p:grpSp>
            <p:nvGrpSpPr>
              <p:cNvPr id="27" name="Shape 1573"/>
              <p:cNvGrpSpPr/>
              <p:nvPr/>
            </p:nvGrpSpPr>
            <p:grpSpPr>
              <a:xfrm>
                <a:off x="514350" y="5651914"/>
                <a:ext cx="617539" cy="621792"/>
                <a:chOff x="514350" y="5651914"/>
                <a:chExt cx="617539" cy="621792"/>
              </a:xfrm>
            </p:grpSpPr>
            <p:sp>
              <p:nvSpPr>
                <p:cNvPr id="28" name="Shape 1574"/>
                <p:cNvSpPr/>
                <p:nvPr/>
              </p:nvSpPr>
              <p:spPr>
                <a:xfrm>
                  <a:off x="514350" y="5651914"/>
                  <a:ext cx="617539" cy="621792"/>
                </a:xfrm>
                <a:prstGeom prst="ellipse">
                  <a:avLst/>
                </a:prstGeom>
                <a:solidFill>
                  <a:schemeClr val="lt1"/>
                </a:solidFill>
                <a:ln w="28575" cap="flat" cmpd="sng">
                  <a:solidFill>
                    <a:schemeClr val="accent4"/>
                  </a:solidFill>
                  <a:prstDash val="solid"/>
                  <a:round/>
                  <a:headEnd type="none" w="med" len="med"/>
                  <a:tailEnd type="none" w="med" len="med"/>
                </a:ln>
              </p:spPr>
              <p:txBody>
                <a:bodyPr wrap="square" lIns="91425" tIns="45700" rIns="91425" bIns="45700" anchor="ctr" anchorCtr="0">
                  <a:noAutofit/>
                </a:bodyPr>
                <a:lstStyle/>
                <a:p>
                  <a:pPr algn="ctr">
                    <a:buClr>
                      <a:srgbClr val="000000"/>
                    </a:buClr>
                  </a:pPr>
                  <a:endParaRPr sz="1765">
                    <a:solidFill>
                      <a:srgbClr val="FFFFFF"/>
                    </a:solidFill>
                    <a:latin typeface="Arial" charset="0"/>
                    <a:ea typeface="Arial" charset="0"/>
                    <a:cs typeface="Arial" charset="0"/>
                    <a:sym typeface="Georgia"/>
                  </a:endParaRPr>
                </a:p>
              </p:txBody>
            </p:sp>
            <p:sp>
              <p:nvSpPr>
                <p:cNvPr id="29" name="Shape 1575"/>
                <p:cNvSpPr/>
                <p:nvPr/>
              </p:nvSpPr>
              <p:spPr>
                <a:xfrm>
                  <a:off x="635666" y="5775358"/>
                  <a:ext cx="374903" cy="374903"/>
                </a:xfrm>
                <a:custGeom>
                  <a:avLst/>
                  <a:gdLst/>
                  <a:ahLst/>
                  <a:cxnLst/>
                  <a:rect l="0" t="0" r="0" b="0"/>
                  <a:pathLst>
                    <a:path w="120000" h="120000" extrusionOk="0">
                      <a:moveTo>
                        <a:pt x="60000" y="64038"/>
                      </a:moveTo>
                      <a:lnTo>
                        <a:pt x="49772" y="51346"/>
                      </a:lnTo>
                      <a:lnTo>
                        <a:pt x="70227" y="51346"/>
                      </a:lnTo>
                      <a:lnTo>
                        <a:pt x="60000" y="64038"/>
                      </a:lnTo>
                      <a:close/>
                      <a:moveTo>
                        <a:pt x="120000" y="91730"/>
                      </a:moveTo>
                      <a:lnTo>
                        <a:pt x="120000" y="80192"/>
                      </a:lnTo>
                      <a:lnTo>
                        <a:pt x="120000" y="80192"/>
                      </a:lnTo>
                      <a:lnTo>
                        <a:pt x="120000" y="76153"/>
                      </a:lnTo>
                      <a:lnTo>
                        <a:pt x="118636" y="72115"/>
                      </a:lnTo>
                      <a:lnTo>
                        <a:pt x="116590" y="68076"/>
                      </a:lnTo>
                      <a:lnTo>
                        <a:pt x="114545" y="64615"/>
                      </a:lnTo>
                      <a:lnTo>
                        <a:pt x="111818" y="61153"/>
                      </a:lnTo>
                      <a:lnTo>
                        <a:pt x="107727" y="58269"/>
                      </a:lnTo>
                      <a:lnTo>
                        <a:pt x="103636" y="55384"/>
                      </a:lnTo>
                      <a:lnTo>
                        <a:pt x="99545" y="53653"/>
                      </a:lnTo>
                      <a:lnTo>
                        <a:pt x="99545" y="53653"/>
                      </a:lnTo>
                      <a:lnTo>
                        <a:pt x="98863" y="54807"/>
                      </a:lnTo>
                      <a:lnTo>
                        <a:pt x="75681" y="84230"/>
                      </a:lnTo>
                      <a:lnTo>
                        <a:pt x="75681" y="84230"/>
                      </a:lnTo>
                      <a:lnTo>
                        <a:pt x="77045" y="86538"/>
                      </a:lnTo>
                      <a:lnTo>
                        <a:pt x="77727" y="88269"/>
                      </a:lnTo>
                      <a:lnTo>
                        <a:pt x="78409" y="90576"/>
                      </a:lnTo>
                      <a:lnTo>
                        <a:pt x="79090" y="93461"/>
                      </a:lnTo>
                      <a:lnTo>
                        <a:pt x="79090" y="93461"/>
                      </a:lnTo>
                      <a:lnTo>
                        <a:pt x="78409" y="96346"/>
                      </a:lnTo>
                      <a:lnTo>
                        <a:pt x="77045" y="99230"/>
                      </a:lnTo>
                      <a:lnTo>
                        <a:pt x="75681" y="102115"/>
                      </a:lnTo>
                      <a:lnTo>
                        <a:pt x="72954" y="104423"/>
                      </a:lnTo>
                      <a:lnTo>
                        <a:pt x="70227" y="106730"/>
                      </a:lnTo>
                      <a:lnTo>
                        <a:pt x="67500" y="107884"/>
                      </a:lnTo>
                      <a:lnTo>
                        <a:pt x="64090" y="109038"/>
                      </a:lnTo>
                      <a:lnTo>
                        <a:pt x="60000" y="109038"/>
                      </a:lnTo>
                      <a:lnTo>
                        <a:pt x="60000" y="109038"/>
                      </a:lnTo>
                      <a:lnTo>
                        <a:pt x="55909" y="109038"/>
                      </a:lnTo>
                      <a:lnTo>
                        <a:pt x="52500" y="107884"/>
                      </a:lnTo>
                      <a:lnTo>
                        <a:pt x="49772" y="106730"/>
                      </a:lnTo>
                      <a:lnTo>
                        <a:pt x="47045" y="104423"/>
                      </a:lnTo>
                      <a:lnTo>
                        <a:pt x="44318" y="102115"/>
                      </a:lnTo>
                      <a:lnTo>
                        <a:pt x="42954" y="99230"/>
                      </a:lnTo>
                      <a:lnTo>
                        <a:pt x="41590" y="96346"/>
                      </a:lnTo>
                      <a:lnTo>
                        <a:pt x="40909" y="93461"/>
                      </a:lnTo>
                      <a:lnTo>
                        <a:pt x="40909" y="93461"/>
                      </a:lnTo>
                      <a:lnTo>
                        <a:pt x="41590" y="90576"/>
                      </a:lnTo>
                      <a:lnTo>
                        <a:pt x="42272" y="88269"/>
                      </a:lnTo>
                      <a:lnTo>
                        <a:pt x="42954" y="86538"/>
                      </a:lnTo>
                      <a:lnTo>
                        <a:pt x="44318" y="84230"/>
                      </a:lnTo>
                      <a:lnTo>
                        <a:pt x="21136" y="54807"/>
                      </a:lnTo>
                      <a:lnTo>
                        <a:pt x="21136" y="54807"/>
                      </a:lnTo>
                      <a:lnTo>
                        <a:pt x="20454" y="53653"/>
                      </a:lnTo>
                      <a:lnTo>
                        <a:pt x="20454" y="53653"/>
                      </a:lnTo>
                      <a:lnTo>
                        <a:pt x="16363" y="55384"/>
                      </a:lnTo>
                      <a:lnTo>
                        <a:pt x="12272" y="57692"/>
                      </a:lnTo>
                      <a:lnTo>
                        <a:pt x="8863" y="60576"/>
                      </a:lnTo>
                      <a:lnTo>
                        <a:pt x="5454" y="63461"/>
                      </a:lnTo>
                      <a:lnTo>
                        <a:pt x="3409" y="67500"/>
                      </a:lnTo>
                      <a:lnTo>
                        <a:pt x="1363" y="70961"/>
                      </a:lnTo>
                      <a:lnTo>
                        <a:pt x="0" y="75576"/>
                      </a:lnTo>
                      <a:lnTo>
                        <a:pt x="0" y="79615"/>
                      </a:lnTo>
                      <a:lnTo>
                        <a:pt x="0" y="91730"/>
                      </a:lnTo>
                      <a:lnTo>
                        <a:pt x="0" y="91730"/>
                      </a:lnTo>
                      <a:lnTo>
                        <a:pt x="4772" y="96923"/>
                      </a:lnTo>
                      <a:lnTo>
                        <a:pt x="9545" y="102115"/>
                      </a:lnTo>
                      <a:lnTo>
                        <a:pt x="15681" y="106730"/>
                      </a:lnTo>
                      <a:lnTo>
                        <a:pt x="22500" y="110769"/>
                      </a:lnTo>
                      <a:lnTo>
                        <a:pt x="22500" y="85384"/>
                      </a:lnTo>
                      <a:lnTo>
                        <a:pt x="31363" y="85384"/>
                      </a:lnTo>
                      <a:lnTo>
                        <a:pt x="31363" y="114807"/>
                      </a:lnTo>
                      <a:lnTo>
                        <a:pt x="31363" y="114807"/>
                      </a:lnTo>
                      <a:lnTo>
                        <a:pt x="38181" y="117115"/>
                      </a:lnTo>
                      <a:lnTo>
                        <a:pt x="45000" y="118269"/>
                      </a:lnTo>
                      <a:lnTo>
                        <a:pt x="52500" y="119423"/>
                      </a:lnTo>
                      <a:lnTo>
                        <a:pt x="60000" y="120000"/>
                      </a:lnTo>
                      <a:lnTo>
                        <a:pt x="60000" y="120000"/>
                      </a:lnTo>
                      <a:lnTo>
                        <a:pt x="67500" y="119423"/>
                      </a:lnTo>
                      <a:lnTo>
                        <a:pt x="75000" y="118269"/>
                      </a:lnTo>
                      <a:lnTo>
                        <a:pt x="81818" y="117115"/>
                      </a:lnTo>
                      <a:lnTo>
                        <a:pt x="88636" y="114807"/>
                      </a:lnTo>
                      <a:lnTo>
                        <a:pt x="88636" y="85384"/>
                      </a:lnTo>
                      <a:lnTo>
                        <a:pt x="98181" y="85384"/>
                      </a:lnTo>
                      <a:lnTo>
                        <a:pt x="98181" y="110769"/>
                      </a:lnTo>
                      <a:lnTo>
                        <a:pt x="98181" y="110769"/>
                      </a:lnTo>
                      <a:lnTo>
                        <a:pt x="104318" y="106730"/>
                      </a:lnTo>
                      <a:lnTo>
                        <a:pt x="110454" y="102115"/>
                      </a:lnTo>
                      <a:lnTo>
                        <a:pt x="115227" y="96923"/>
                      </a:lnTo>
                      <a:lnTo>
                        <a:pt x="120000" y="91730"/>
                      </a:lnTo>
                      <a:lnTo>
                        <a:pt x="120000" y="91730"/>
                      </a:lnTo>
                      <a:close/>
                      <a:moveTo>
                        <a:pt x="37500" y="51346"/>
                      </a:moveTo>
                      <a:lnTo>
                        <a:pt x="53863" y="72115"/>
                      </a:lnTo>
                      <a:lnTo>
                        <a:pt x="55909" y="69230"/>
                      </a:lnTo>
                      <a:lnTo>
                        <a:pt x="41590" y="51346"/>
                      </a:lnTo>
                      <a:lnTo>
                        <a:pt x="37500" y="51346"/>
                      </a:lnTo>
                      <a:close/>
                      <a:moveTo>
                        <a:pt x="27272" y="51923"/>
                      </a:moveTo>
                      <a:lnTo>
                        <a:pt x="48409" y="79038"/>
                      </a:lnTo>
                      <a:lnTo>
                        <a:pt x="50454" y="76153"/>
                      </a:lnTo>
                      <a:lnTo>
                        <a:pt x="31363" y="51923"/>
                      </a:lnTo>
                      <a:lnTo>
                        <a:pt x="31363" y="51923"/>
                      </a:lnTo>
                      <a:lnTo>
                        <a:pt x="27272" y="51923"/>
                      </a:lnTo>
                      <a:lnTo>
                        <a:pt x="27272" y="51923"/>
                      </a:lnTo>
                      <a:close/>
                      <a:moveTo>
                        <a:pt x="34772" y="21923"/>
                      </a:moveTo>
                      <a:lnTo>
                        <a:pt x="34772" y="21923"/>
                      </a:lnTo>
                      <a:lnTo>
                        <a:pt x="35454" y="25961"/>
                      </a:lnTo>
                      <a:lnTo>
                        <a:pt x="36818" y="30000"/>
                      </a:lnTo>
                      <a:lnTo>
                        <a:pt x="38863" y="34038"/>
                      </a:lnTo>
                      <a:lnTo>
                        <a:pt x="42272" y="36923"/>
                      </a:lnTo>
                      <a:lnTo>
                        <a:pt x="45681" y="39807"/>
                      </a:lnTo>
                      <a:lnTo>
                        <a:pt x="50454" y="41538"/>
                      </a:lnTo>
                      <a:lnTo>
                        <a:pt x="55227" y="42692"/>
                      </a:lnTo>
                      <a:lnTo>
                        <a:pt x="60000" y="43269"/>
                      </a:lnTo>
                      <a:lnTo>
                        <a:pt x="60000" y="43269"/>
                      </a:lnTo>
                      <a:lnTo>
                        <a:pt x="65454" y="42692"/>
                      </a:lnTo>
                      <a:lnTo>
                        <a:pt x="70227" y="41538"/>
                      </a:lnTo>
                      <a:lnTo>
                        <a:pt x="74318" y="39807"/>
                      </a:lnTo>
                      <a:lnTo>
                        <a:pt x="78409" y="36923"/>
                      </a:lnTo>
                      <a:lnTo>
                        <a:pt x="81136" y="34038"/>
                      </a:lnTo>
                      <a:lnTo>
                        <a:pt x="83863" y="30000"/>
                      </a:lnTo>
                      <a:lnTo>
                        <a:pt x="85227" y="25961"/>
                      </a:lnTo>
                      <a:lnTo>
                        <a:pt x="85909" y="21923"/>
                      </a:lnTo>
                      <a:lnTo>
                        <a:pt x="85909" y="21923"/>
                      </a:lnTo>
                      <a:lnTo>
                        <a:pt x="85227" y="17307"/>
                      </a:lnTo>
                      <a:lnTo>
                        <a:pt x="83863" y="13269"/>
                      </a:lnTo>
                      <a:lnTo>
                        <a:pt x="81136" y="9807"/>
                      </a:lnTo>
                      <a:lnTo>
                        <a:pt x="78409" y="6346"/>
                      </a:lnTo>
                      <a:lnTo>
                        <a:pt x="74318" y="4038"/>
                      </a:lnTo>
                      <a:lnTo>
                        <a:pt x="70227" y="1730"/>
                      </a:lnTo>
                      <a:lnTo>
                        <a:pt x="65454" y="576"/>
                      </a:lnTo>
                      <a:lnTo>
                        <a:pt x="60000" y="0"/>
                      </a:lnTo>
                      <a:lnTo>
                        <a:pt x="60000" y="0"/>
                      </a:lnTo>
                      <a:lnTo>
                        <a:pt x="60000" y="0"/>
                      </a:lnTo>
                      <a:lnTo>
                        <a:pt x="60000" y="0"/>
                      </a:lnTo>
                      <a:lnTo>
                        <a:pt x="55227" y="576"/>
                      </a:lnTo>
                      <a:lnTo>
                        <a:pt x="50454" y="1730"/>
                      </a:lnTo>
                      <a:lnTo>
                        <a:pt x="45681" y="4038"/>
                      </a:lnTo>
                      <a:lnTo>
                        <a:pt x="42272" y="6346"/>
                      </a:lnTo>
                      <a:lnTo>
                        <a:pt x="38863" y="9807"/>
                      </a:lnTo>
                      <a:lnTo>
                        <a:pt x="36818" y="13269"/>
                      </a:lnTo>
                      <a:lnTo>
                        <a:pt x="35454" y="17307"/>
                      </a:lnTo>
                      <a:lnTo>
                        <a:pt x="34772" y="21923"/>
                      </a:lnTo>
                      <a:lnTo>
                        <a:pt x="34772" y="21923"/>
                      </a:lnTo>
                      <a:close/>
                      <a:moveTo>
                        <a:pt x="47727" y="93461"/>
                      </a:moveTo>
                      <a:lnTo>
                        <a:pt x="47727" y="93461"/>
                      </a:lnTo>
                      <a:lnTo>
                        <a:pt x="48409" y="91153"/>
                      </a:lnTo>
                      <a:lnTo>
                        <a:pt x="49090" y="89423"/>
                      </a:lnTo>
                      <a:lnTo>
                        <a:pt x="49772" y="87692"/>
                      </a:lnTo>
                      <a:lnTo>
                        <a:pt x="51818" y="85961"/>
                      </a:lnTo>
                      <a:lnTo>
                        <a:pt x="53181" y="84807"/>
                      </a:lnTo>
                      <a:lnTo>
                        <a:pt x="55227" y="84230"/>
                      </a:lnTo>
                      <a:lnTo>
                        <a:pt x="57272" y="83653"/>
                      </a:lnTo>
                      <a:lnTo>
                        <a:pt x="60000" y="83076"/>
                      </a:lnTo>
                      <a:lnTo>
                        <a:pt x="60000" y="83076"/>
                      </a:lnTo>
                      <a:lnTo>
                        <a:pt x="62727" y="83653"/>
                      </a:lnTo>
                      <a:lnTo>
                        <a:pt x="64772" y="84230"/>
                      </a:lnTo>
                      <a:lnTo>
                        <a:pt x="66818" y="84807"/>
                      </a:lnTo>
                      <a:lnTo>
                        <a:pt x="68181" y="85961"/>
                      </a:lnTo>
                      <a:lnTo>
                        <a:pt x="70227" y="87692"/>
                      </a:lnTo>
                      <a:lnTo>
                        <a:pt x="70909" y="89423"/>
                      </a:lnTo>
                      <a:lnTo>
                        <a:pt x="71590" y="91153"/>
                      </a:lnTo>
                      <a:lnTo>
                        <a:pt x="72272" y="93461"/>
                      </a:lnTo>
                      <a:lnTo>
                        <a:pt x="72272" y="93461"/>
                      </a:lnTo>
                      <a:lnTo>
                        <a:pt x="71590" y="95192"/>
                      </a:lnTo>
                      <a:lnTo>
                        <a:pt x="70909" y="97500"/>
                      </a:lnTo>
                      <a:lnTo>
                        <a:pt x="70227" y="99230"/>
                      </a:lnTo>
                      <a:lnTo>
                        <a:pt x="68181" y="100384"/>
                      </a:lnTo>
                      <a:lnTo>
                        <a:pt x="66818" y="101538"/>
                      </a:lnTo>
                      <a:lnTo>
                        <a:pt x="64772" y="102692"/>
                      </a:lnTo>
                      <a:lnTo>
                        <a:pt x="62727" y="103269"/>
                      </a:lnTo>
                      <a:lnTo>
                        <a:pt x="60000" y="103269"/>
                      </a:lnTo>
                      <a:lnTo>
                        <a:pt x="60000" y="103269"/>
                      </a:lnTo>
                      <a:lnTo>
                        <a:pt x="57272" y="103269"/>
                      </a:lnTo>
                      <a:lnTo>
                        <a:pt x="55227" y="102692"/>
                      </a:lnTo>
                      <a:lnTo>
                        <a:pt x="53181" y="101538"/>
                      </a:lnTo>
                      <a:lnTo>
                        <a:pt x="51818" y="100384"/>
                      </a:lnTo>
                      <a:lnTo>
                        <a:pt x="49772" y="99230"/>
                      </a:lnTo>
                      <a:lnTo>
                        <a:pt x="49090" y="97500"/>
                      </a:lnTo>
                      <a:lnTo>
                        <a:pt x="48409" y="95192"/>
                      </a:lnTo>
                      <a:lnTo>
                        <a:pt x="47727" y="93461"/>
                      </a:lnTo>
                      <a:lnTo>
                        <a:pt x="47727" y="93461"/>
                      </a:lnTo>
                      <a:close/>
                      <a:moveTo>
                        <a:pt x="56590" y="96923"/>
                      </a:moveTo>
                      <a:lnTo>
                        <a:pt x="56590" y="96923"/>
                      </a:lnTo>
                      <a:lnTo>
                        <a:pt x="56590" y="98076"/>
                      </a:lnTo>
                      <a:lnTo>
                        <a:pt x="57272" y="99230"/>
                      </a:lnTo>
                      <a:lnTo>
                        <a:pt x="58636" y="99807"/>
                      </a:lnTo>
                      <a:lnTo>
                        <a:pt x="60000" y="99807"/>
                      </a:lnTo>
                      <a:lnTo>
                        <a:pt x="60000" y="99807"/>
                      </a:lnTo>
                      <a:lnTo>
                        <a:pt x="61363" y="99807"/>
                      </a:lnTo>
                      <a:lnTo>
                        <a:pt x="62727" y="99230"/>
                      </a:lnTo>
                      <a:lnTo>
                        <a:pt x="63409" y="98076"/>
                      </a:lnTo>
                      <a:lnTo>
                        <a:pt x="63409" y="96923"/>
                      </a:lnTo>
                      <a:lnTo>
                        <a:pt x="63409" y="89423"/>
                      </a:lnTo>
                      <a:lnTo>
                        <a:pt x="63409" y="89423"/>
                      </a:lnTo>
                      <a:lnTo>
                        <a:pt x="63409" y="88269"/>
                      </a:lnTo>
                      <a:lnTo>
                        <a:pt x="62727" y="87692"/>
                      </a:lnTo>
                      <a:lnTo>
                        <a:pt x="61363" y="87115"/>
                      </a:lnTo>
                      <a:lnTo>
                        <a:pt x="60000" y="86538"/>
                      </a:lnTo>
                      <a:lnTo>
                        <a:pt x="60000" y="86538"/>
                      </a:lnTo>
                      <a:lnTo>
                        <a:pt x="58636" y="87115"/>
                      </a:lnTo>
                      <a:lnTo>
                        <a:pt x="57272" y="87692"/>
                      </a:lnTo>
                      <a:lnTo>
                        <a:pt x="56590" y="88269"/>
                      </a:lnTo>
                      <a:lnTo>
                        <a:pt x="56590" y="89423"/>
                      </a:lnTo>
                      <a:lnTo>
                        <a:pt x="56590" y="96923"/>
                      </a:lnTo>
                      <a:close/>
                      <a:moveTo>
                        <a:pt x="86590" y="51346"/>
                      </a:moveTo>
                      <a:lnTo>
                        <a:pt x="78409" y="51346"/>
                      </a:lnTo>
                      <a:lnTo>
                        <a:pt x="62045" y="72115"/>
                      </a:lnTo>
                      <a:lnTo>
                        <a:pt x="60000" y="74423"/>
                      </a:lnTo>
                      <a:lnTo>
                        <a:pt x="60000" y="74423"/>
                      </a:lnTo>
                      <a:lnTo>
                        <a:pt x="57954" y="77307"/>
                      </a:lnTo>
                      <a:lnTo>
                        <a:pt x="57954" y="77307"/>
                      </a:lnTo>
                      <a:lnTo>
                        <a:pt x="60000" y="77307"/>
                      </a:lnTo>
                      <a:lnTo>
                        <a:pt x="60000" y="77307"/>
                      </a:lnTo>
                      <a:lnTo>
                        <a:pt x="62727" y="77307"/>
                      </a:lnTo>
                      <a:lnTo>
                        <a:pt x="65454" y="77884"/>
                      </a:lnTo>
                      <a:lnTo>
                        <a:pt x="70227" y="80192"/>
                      </a:lnTo>
                      <a:lnTo>
                        <a:pt x="92727" y="51923"/>
                      </a:lnTo>
                      <a:lnTo>
                        <a:pt x="92727" y="51923"/>
                      </a:lnTo>
                      <a:lnTo>
                        <a:pt x="86590" y="51346"/>
                      </a:lnTo>
                      <a:lnTo>
                        <a:pt x="86590" y="51346"/>
                      </a:lnTo>
                      <a:close/>
                    </a:path>
                  </a:pathLst>
                </a:custGeom>
                <a:solidFill>
                  <a:schemeClr val="accent4"/>
                </a:solidFill>
                <a:ln>
                  <a:noFill/>
                </a:ln>
              </p:spPr>
              <p:txBody>
                <a:bodyPr wrap="square" lIns="68575" tIns="34275" rIns="68575" bIns="34275" anchor="t" anchorCtr="0">
                  <a:noAutofit/>
                </a:bodyPr>
                <a:lstStyle/>
                <a:p>
                  <a:pPr>
                    <a:buClr>
                      <a:srgbClr val="000000"/>
                    </a:buClr>
                  </a:pPr>
                  <a:endParaRPr sz="1765">
                    <a:solidFill>
                      <a:srgbClr val="000000"/>
                    </a:solidFill>
                    <a:latin typeface="Arial" charset="0"/>
                    <a:ea typeface="Arial" charset="0"/>
                    <a:cs typeface="Arial" charset="0"/>
                    <a:sym typeface="Georgia"/>
                  </a:endParaRPr>
                </a:p>
              </p:txBody>
            </p:sp>
          </p:grpSp>
        </p:grpSp>
        <p:grpSp>
          <p:nvGrpSpPr>
            <p:cNvPr id="23" name="Shape 1576"/>
            <p:cNvGrpSpPr/>
            <p:nvPr/>
          </p:nvGrpSpPr>
          <p:grpSpPr>
            <a:xfrm>
              <a:off x="1410174" y="5391885"/>
              <a:ext cx="7200424" cy="845628"/>
              <a:chOff x="1410175" y="5707571"/>
              <a:chExt cx="7200424" cy="845628"/>
            </a:xfrm>
          </p:grpSpPr>
          <p:sp>
            <p:nvSpPr>
              <p:cNvPr id="24" name="Shape 1577"/>
              <p:cNvSpPr/>
              <p:nvPr/>
            </p:nvSpPr>
            <p:spPr>
              <a:xfrm>
                <a:off x="1410175" y="5707571"/>
                <a:ext cx="2956632" cy="195183"/>
              </a:xfrm>
              <a:prstGeom prst="rect">
                <a:avLst/>
              </a:prstGeom>
              <a:solidFill>
                <a:schemeClr val="lt1"/>
              </a:solidFill>
              <a:ln>
                <a:noFill/>
              </a:ln>
            </p:spPr>
            <p:txBody>
              <a:bodyPr wrap="square" lIns="0" tIns="0" rIns="0" bIns="0" anchor="t" anchorCtr="0">
                <a:noAutofit/>
              </a:bodyPr>
              <a:lstStyle/>
              <a:p>
                <a:pPr>
                  <a:buClr>
                    <a:srgbClr val="602320"/>
                  </a:buClr>
                  <a:buSzPct val="25000"/>
                </a:pPr>
                <a:r>
                  <a:rPr lang="en-US" sz="1765" dirty="0">
                    <a:solidFill>
                      <a:srgbClr val="7030A0"/>
                    </a:solidFill>
                    <a:latin typeface="Arial" charset="0"/>
                    <a:ea typeface="Arial" charset="0"/>
                    <a:cs typeface="Arial" charset="0"/>
                    <a:sym typeface="Georgia"/>
                  </a:rPr>
                  <a:t>Reputational Risk</a:t>
                </a:r>
              </a:p>
            </p:txBody>
          </p:sp>
          <p:sp>
            <p:nvSpPr>
              <p:cNvPr id="25" name="Shape 1578"/>
              <p:cNvSpPr/>
              <p:nvPr/>
            </p:nvSpPr>
            <p:spPr>
              <a:xfrm>
                <a:off x="1410175" y="5931033"/>
                <a:ext cx="7200423" cy="622166"/>
              </a:xfrm>
              <a:prstGeom prst="rect">
                <a:avLst/>
              </a:prstGeom>
              <a:noFill/>
              <a:ln>
                <a:noFill/>
              </a:ln>
            </p:spPr>
            <p:txBody>
              <a:bodyPr wrap="square" lIns="0" tIns="0" rIns="0" bIns="0" anchor="t" anchorCtr="0">
                <a:noAutofit/>
              </a:bodyPr>
              <a:lstStyle/>
              <a:p>
                <a:pPr>
                  <a:buClr>
                    <a:srgbClr val="262626"/>
                  </a:buClr>
                  <a:buSzPct val="25000"/>
                </a:pPr>
                <a:r>
                  <a:rPr lang="en-US" sz="1588">
                    <a:solidFill>
                      <a:srgbClr val="262626"/>
                    </a:solidFill>
                    <a:latin typeface="Arial" charset="0"/>
                    <a:ea typeface="Arial" charset="0"/>
                    <a:cs typeface="Arial" charset="0"/>
                    <a:sym typeface="Georgia"/>
                  </a:rPr>
                  <a:t>Data breaches damage the brand • Poorly perceived data collection and use practices impacts consumer sentiment • Influences relationships with the regulators • Poor reputations drive watchdog and advocacy groups</a:t>
                </a:r>
              </a:p>
            </p:txBody>
          </p:sp>
        </p:grpSp>
      </p:grpSp>
      <p:grpSp>
        <p:nvGrpSpPr>
          <p:cNvPr id="30" name="Shape 1579" descr="&quot;&quot;"/>
          <p:cNvGrpSpPr/>
          <p:nvPr/>
        </p:nvGrpSpPr>
        <p:grpSpPr>
          <a:xfrm>
            <a:off x="1220821" y="2630537"/>
            <a:ext cx="8930105" cy="824577"/>
            <a:chOff x="557893" y="3388226"/>
            <a:chExt cx="8052580" cy="824577"/>
          </a:xfrm>
        </p:grpSpPr>
        <p:grpSp>
          <p:nvGrpSpPr>
            <p:cNvPr id="31" name="Shape 1580"/>
            <p:cNvGrpSpPr/>
            <p:nvPr/>
          </p:nvGrpSpPr>
          <p:grpSpPr>
            <a:xfrm>
              <a:off x="1410174" y="3388227"/>
              <a:ext cx="7200300" cy="824576"/>
              <a:chOff x="1410174" y="3399378"/>
              <a:chExt cx="7200300" cy="824576"/>
            </a:xfrm>
          </p:grpSpPr>
          <p:sp>
            <p:nvSpPr>
              <p:cNvPr id="36" name="Shape 1581"/>
              <p:cNvSpPr/>
              <p:nvPr/>
            </p:nvSpPr>
            <p:spPr>
              <a:xfrm>
                <a:off x="1410174" y="3399378"/>
                <a:ext cx="2956500" cy="195300"/>
              </a:xfrm>
              <a:prstGeom prst="rect">
                <a:avLst/>
              </a:prstGeom>
              <a:solidFill>
                <a:schemeClr val="lt1"/>
              </a:solidFill>
              <a:ln>
                <a:noFill/>
              </a:ln>
            </p:spPr>
            <p:txBody>
              <a:bodyPr wrap="square" lIns="0" tIns="0" rIns="0" bIns="0" anchor="t" anchorCtr="0">
                <a:noAutofit/>
              </a:bodyPr>
              <a:lstStyle/>
              <a:p>
                <a:pPr>
                  <a:buClr>
                    <a:srgbClr val="E27588"/>
                  </a:buClr>
                  <a:buSzPct val="25000"/>
                </a:pPr>
                <a:r>
                  <a:rPr lang="en-US" sz="1765" dirty="0">
                    <a:solidFill>
                      <a:srgbClr val="0D0EFF"/>
                    </a:solidFill>
                    <a:latin typeface="Arial" charset="0"/>
                    <a:ea typeface="Arial" charset="0"/>
                    <a:cs typeface="Arial" charset="0"/>
                    <a:sym typeface="Georgia"/>
                  </a:rPr>
                  <a:t>Financial Risk</a:t>
                </a:r>
              </a:p>
            </p:txBody>
          </p:sp>
          <p:sp>
            <p:nvSpPr>
              <p:cNvPr id="37" name="Shape 1582"/>
              <p:cNvSpPr/>
              <p:nvPr/>
            </p:nvSpPr>
            <p:spPr>
              <a:xfrm>
                <a:off x="1410174" y="3639555"/>
                <a:ext cx="7200300" cy="584400"/>
              </a:xfrm>
              <a:prstGeom prst="rect">
                <a:avLst/>
              </a:prstGeom>
              <a:noFill/>
              <a:ln>
                <a:noFill/>
              </a:ln>
            </p:spPr>
            <p:txBody>
              <a:bodyPr wrap="square" lIns="0" tIns="0" rIns="0" bIns="0" anchor="t" anchorCtr="0">
                <a:noAutofit/>
              </a:bodyPr>
              <a:lstStyle/>
              <a:p>
                <a:pPr>
                  <a:buClr>
                    <a:srgbClr val="262626"/>
                  </a:buClr>
                  <a:buSzPct val="25000"/>
                </a:pPr>
                <a:r>
                  <a:rPr lang="en-US" sz="1588" dirty="0">
                    <a:solidFill>
                      <a:srgbClr val="262626"/>
                    </a:solidFill>
                    <a:latin typeface="Arial" charset="0"/>
                    <a:ea typeface="Arial" charset="0"/>
                    <a:cs typeface="Arial" charset="0"/>
                    <a:sym typeface="Georgia"/>
                  </a:rPr>
                  <a:t>Potentially massive statutory fines for violations – </a:t>
                </a:r>
                <a:r>
                  <a:rPr lang="en-US" sz="1600" dirty="0">
                    <a:latin typeface="Arial" charset="0"/>
                    <a:ea typeface="Arial" charset="0"/>
                    <a:cs typeface="Arial" charset="0"/>
                  </a:rPr>
                  <a:t>20 million Euros </a:t>
                </a:r>
                <a:r>
                  <a:rPr lang="en-US" sz="1588" dirty="0">
                    <a:solidFill>
                      <a:srgbClr val="262626"/>
                    </a:solidFill>
                    <a:latin typeface="Arial" charset="0"/>
                    <a:ea typeface="Arial" charset="0"/>
                    <a:cs typeface="Arial" charset="0"/>
                    <a:sym typeface="Georgia"/>
                  </a:rPr>
                  <a:t>or  4% of the total global annual revenue/sales (whichever is higher) </a:t>
                </a:r>
                <a:br>
                  <a:rPr lang="en-US" sz="1588" dirty="0">
                    <a:solidFill>
                      <a:srgbClr val="262626"/>
                    </a:solidFill>
                    <a:latin typeface="Arial" charset="0"/>
                    <a:ea typeface="Arial" charset="0"/>
                    <a:cs typeface="Arial" charset="0"/>
                    <a:sym typeface="Georgia"/>
                  </a:rPr>
                </a:br>
                <a:r>
                  <a:rPr lang="en-US" sz="1588" dirty="0">
                    <a:solidFill>
                      <a:srgbClr val="262626"/>
                    </a:solidFill>
                    <a:latin typeface="Arial" charset="0"/>
                    <a:ea typeface="Arial" charset="0"/>
                    <a:cs typeface="Arial" charset="0"/>
                    <a:sym typeface="Georgia"/>
                  </a:rPr>
                  <a:t>• Increased risk of civil suits and class actions for violating rights of individuals • People, process, and technology impact to execute required privacy program capabilities</a:t>
                </a:r>
              </a:p>
            </p:txBody>
          </p:sp>
        </p:grpSp>
        <p:grpSp>
          <p:nvGrpSpPr>
            <p:cNvPr id="32" name="Shape 1583"/>
            <p:cNvGrpSpPr/>
            <p:nvPr/>
          </p:nvGrpSpPr>
          <p:grpSpPr>
            <a:xfrm>
              <a:off x="557893" y="3388226"/>
              <a:ext cx="718729" cy="621900"/>
              <a:chOff x="514349" y="3451512"/>
              <a:chExt cx="718729" cy="621900"/>
            </a:xfrm>
          </p:grpSpPr>
          <p:sp>
            <p:nvSpPr>
              <p:cNvPr id="33" name="Shape 1584"/>
              <p:cNvSpPr/>
              <p:nvPr/>
            </p:nvSpPr>
            <p:spPr>
              <a:xfrm rot="2673434">
                <a:off x="1059751" y="3730276"/>
                <a:ext cx="137253" cy="159104"/>
              </a:xfrm>
              <a:prstGeom prst="rect">
                <a:avLst/>
              </a:prstGeom>
              <a:solidFill>
                <a:schemeClr val="accent2"/>
              </a:solidFill>
              <a:ln>
                <a:noFill/>
              </a:ln>
            </p:spPr>
            <p:txBody>
              <a:bodyPr wrap="square" lIns="68550" tIns="34275" rIns="68550" bIns="34275" anchor="ctr" anchorCtr="0">
                <a:noAutofit/>
              </a:bodyPr>
              <a:lstStyle/>
              <a:p>
                <a:pPr algn="ctr">
                  <a:buClr>
                    <a:srgbClr val="000000"/>
                  </a:buClr>
                </a:pPr>
                <a:endParaRPr sz="1059">
                  <a:solidFill>
                    <a:srgbClr val="FFFFFF"/>
                  </a:solidFill>
                  <a:latin typeface="Arial" charset="0"/>
                  <a:ea typeface="Arial" charset="0"/>
                  <a:cs typeface="Arial" charset="0"/>
                  <a:sym typeface="Arial"/>
                </a:endParaRPr>
              </a:p>
            </p:txBody>
          </p:sp>
          <p:sp>
            <p:nvSpPr>
              <p:cNvPr id="34" name="Shape 1585"/>
              <p:cNvSpPr/>
              <p:nvPr/>
            </p:nvSpPr>
            <p:spPr>
              <a:xfrm>
                <a:off x="514349" y="3451512"/>
                <a:ext cx="621900" cy="621900"/>
              </a:xfrm>
              <a:prstGeom prst="ellipse">
                <a:avLst/>
              </a:prstGeom>
              <a:solidFill>
                <a:schemeClr val="lt1"/>
              </a:solidFill>
              <a:ln w="2857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algn="ctr">
                  <a:buClr>
                    <a:srgbClr val="000000"/>
                  </a:buClr>
                </a:pPr>
                <a:endParaRPr sz="1765">
                  <a:solidFill>
                    <a:srgbClr val="FFFFFF"/>
                  </a:solidFill>
                  <a:latin typeface="Arial" charset="0"/>
                  <a:ea typeface="Arial" charset="0"/>
                  <a:cs typeface="Arial" charset="0"/>
                  <a:sym typeface="Georgia"/>
                </a:endParaRPr>
              </a:p>
            </p:txBody>
          </p:sp>
          <p:sp>
            <p:nvSpPr>
              <p:cNvPr id="35" name="Shape 1586"/>
              <p:cNvSpPr/>
              <p:nvPr/>
            </p:nvSpPr>
            <p:spPr>
              <a:xfrm>
                <a:off x="637793" y="3561417"/>
                <a:ext cx="375000" cy="375000"/>
              </a:xfrm>
              <a:custGeom>
                <a:avLst/>
                <a:gdLst/>
                <a:ahLst/>
                <a:cxnLst/>
                <a:rect l="0" t="0" r="0" b="0"/>
                <a:pathLst>
                  <a:path w="120000" h="120000" extrusionOk="0">
                    <a:moveTo>
                      <a:pt x="32112" y="18571"/>
                    </a:moveTo>
                    <a:lnTo>
                      <a:pt x="21126" y="18571"/>
                    </a:lnTo>
                    <a:lnTo>
                      <a:pt x="21126" y="9285"/>
                    </a:lnTo>
                    <a:lnTo>
                      <a:pt x="21126" y="9285"/>
                    </a:lnTo>
                    <a:lnTo>
                      <a:pt x="21126" y="9285"/>
                    </a:lnTo>
                    <a:lnTo>
                      <a:pt x="21971" y="5714"/>
                    </a:lnTo>
                    <a:lnTo>
                      <a:pt x="24507" y="2857"/>
                    </a:lnTo>
                    <a:lnTo>
                      <a:pt x="27887" y="714"/>
                    </a:lnTo>
                    <a:lnTo>
                      <a:pt x="32112" y="0"/>
                    </a:lnTo>
                    <a:lnTo>
                      <a:pt x="71830" y="0"/>
                    </a:lnTo>
                    <a:lnTo>
                      <a:pt x="71830" y="0"/>
                    </a:lnTo>
                    <a:lnTo>
                      <a:pt x="71830" y="0"/>
                    </a:lnTo>
                    <a:lnTo>
                      <a:pt x="71830" y="0"/>
                    </a:lnTo>
                    <a:lnTo>
                      <a:pt x="74366" y="714"/>
                    </a:lnTo>
                    <a:lnTo>
                      <a:pt x="76901" y="714"/>
                    </a:lnTo>
                    <a:lnTo>
                      <a:pt x="81126" y="3571"/>
                    </a:lnTo>
                    <a:lnTo>
                      <a:pt x="83661" y="6428"/>
                    </a:lnTo>
                    <a:lnTo>
                      <a:pt x="84507" y="8571"/>
                    </a:lnTo>
                    <a:lnTo>
                      <a:pt x="84507" y="10714"/>
                    </a:lnTo>
                    <a:lnTo>
                      <a:pt x="84507" y="18571"/>
                    </a:lnTo>
                    <a:lnTo>
                      <a:pt x="77746" y="18571"/>
                    </a:lnTo>
                    <a:lnTo>
                      <a:pt x="77746" y="10714"/>
                    </a:lnTo>
                    <a:lnTo>
                      <a:pt x="77746" y="10714"/>
                    </a:lnTo>
                    <a:lnTo>
                      <a:pt x="77746" y="8571"/>
                    </a:lnTo>
                    <a:lnTo>
                      <a:pt x="76056" y="7142"/>
                    </a:lnTo>
                    <a:lnTo>
                      <a:pt x="74366" y="6428"/>
                    </a:lnTo>
                    <a:lnTo>
                      <a:pt x="71830" y="5714"/>
                    </a:lnTo>
                    <a:lnTo>
                      <a:pt x="71830" y="5714"/>
                    </a:lnTo>
                    <a:lnTo>
                      <a:pt x="70140" y="6428"/>
                    </a:lnTo>
                    <a:lnTo>
                      <a:pt x="68450" y="7142"/>
                    </a:lnTo>
                    <a:lnTo>
                      <a:pt x="66760" y="8571"/>
                    </a:lnTo>
                    <a:lnTo>
                      <a:pt x="66760" y="10714"/>
                    </a:lnTo>
                    <a:lnTo>
                      <a:pt x="66760" y="18571"/>
                    </a:lnTo>
                    <a:lnTo>
                      <a:pt x="63380" y="18571"/>
                    </a:lnTo>
                    <a:lnTo>
                      <a:pt x="60000" y="18571"/>
                    </a:lnTo>
                    <a:lnTo>
                      <a:pt x="32112" y="18571"/>
                    </a:lnTo>
                    <a:close/>
                    <a:moveTo>
                      <a:pt x="87042" y="32857"/>
                    </a:moveTo>
                    <a:lnTo>
                      <a:pt x="87042" y="114285"/>
                    </a:lnTo>
                    <a:lnTo>
                      <a:pt x="87042" y="114285"/>
                    </a:lnTo>
                    <a:lnTo>
                      <a:pt x="86197" y="116428"/>
                    </a:lnTo>
                    <a:lnTo>
                      <a:pt x="84507" y="118571"/>
                    </a:lnTo>
                    <a:lnTo>
                      <a:pt x="82816" y="119285"/>
                    </a:lnTo>
                    <a:lnTo>
                      <a:pt x="80281" y="120000"/>
                    </a:lnTo>
                    <a:lnTo>
                      <a:pt x="6760" y="120000"/>
                    </a:lnTo>
                    <a:lnTo>
                      <a:pt x="6760" y="120000"/>
                    </a:lnTo>
                    <a:lnTo>
                      <a:pt x="4225" y="119285"/>
                    </a:lnTo>
                    <a:lnTo>
                      <a:pt x="1690" y="118571"/>
                    </a:lnTo>
                    <a:lnTo>
                      <a:pt x="845" y="116428"/>
                    </a:lnTo>
                    <a:lnTo>
                      <a:pt x="0" y="114285"/>
                    </a:lnTo>
                    <a:lnTo>
                      <a:pt x="0" y="32857"/>
                    </a:lnTo>
                    <a:lnTo>
                      <a:pt x="0" y="32857"/>
                    </a:lnTo>
                    <a:lnTo>
                      <a:pt x="845" y="30714"/>
                    </a:lnTo>
                    <a:lnTo>
                      <a:pt x="1690" y="28571"/>
                    </a:lnTo>
                    <a:lnTo>
                      <a:pt x="4225" y="27857"/>
                    </a:lnTo>
                    <a:lnTo>
                      <a:pt x="6760" y="27142"/>
                    </a:lnTo>
                    <a:lnTo>
                      <a:pt x="80281" y="27142"/>
                    </a:lnTo>
                    <a:lnTo>
                      <a:pt x="80281" y="27142"/>
                    </a:lnTo>
                    <a:lnTo>
                      <a:pt x="82816" y="27857"/>
                    </a:lnTo>
                    <a:lnTo>
                      <a:pt x="84507" y="28571"/>
                    </a:lnTo>
                    <a:lnTo>
                      <a:pt x="86197" y="30714"/>
                    </a:lnTo>
                    <a:lnTo>
                      <a:pt x="87042" y="32857"/>
                    </a:lnTo>
                    <a:lnTo>
                      <a:pt x="87042" y="32857"/>
                    </a:lnTo>
                    <a:close/>
                    <a:moveTo>
                      <a:pt x="28732" y="100714"/>
                    </a:moveTo>
                    <a:lnTo>
                      <a:pt x="28732" y="100714"/>
                    </a:lnTo>
                    <a:lnTo>
                      <a:pt x="27887" y="99285"/>
                    </a:lnTo>
                    <a:lnTo>
                      <a:pt x="27042" y="97857"/>
                    </a:lnTo>
                    <a:lnTo>
                      <a:pt x="26197" y="97142"/>
                    </a:lnTo>
                    <a:lnTo>
                      <a:pt x="24507" y="97142"/>
                    </a:lnTo>
                    <a:lnTo>
                      <a:pt x="16056" y="97142"/>
                    </a:lnTo>
                    <a:lnTo>
                      <a:pt x="16056" y="97142"/>
                    </a:lnTo>
                    <a:lnTo>
                      <a:pt x="14366" y="97142"/>
                    </a:lnTo>
                    <a:lnTo>
                      <a:pt x="13521" y="97857"/>
                    </a:lnTo>
                    <a:lnTo>
                      <a:pt x="12676" y="99285"/>
                    </a:lnTo>
                    <a:lnTo>
                      <a:pt x="11830" y="100714"/>
                    </a:lnTo>
                    <a:lnTo>
                      <a:pt x="11830" y="107142"/>
                    </a:lnTo>
                    <a:lnTo>
                      <a:pt x="11830" y="107142"/>
                    </a:lnTo>
                    <a:lnTo>
                      <a:pt x="12676" y="108571"/>
                    </a:lnTo>
                    <a:lnTo>
                      <a:pt x="13521" y="110000"/>
                    </a:lnTo>
                    <a:lnTo>
                      <a:pt x="14366" y="110714"/>
                    </a:lnTo>
                    <a:lnTo>
                      <a:pt x="16056" y="110714"/>
                    </a:lnTo>
                    <a:lnTo>
                      <a:pt x="24507" y="110714"/>
                    </a:lnTo>
                    <a:lnTo>
                      <a:pt x="24507" y="110714"/>
                    </a:lnTo>
                    <a:lnTo>
                      <a:pt x="26197" y="110714"/>
                    </a:lnTo>
                    <a:lnTo>
                      <a:pt x="27042" y="110000"/>
                    </a:lnTo>
                    <a:lnTo>
                      <a:pt x="27887" y="108571"/>
                    </a:lnTo>
                    <a:lnTo>
                      <a:pt x="28732" y="107142"/>
                    </a:lnTo>
                    <a:lnTo>
                      <a:pt x="28732" y="100714"/>
                    </a:lnTo>
                    <a:close/>
                    <a:moveTo>
                      <a:pt x="28732" y="80714"/>
                    </a:moveTo>
                    <a:lnTo>
                      <a:pt x="28732" y="80714"/>
                    </a:lnTo>
                    <a:lnTo>
                      <a:pt x="27887" y="79285"/>
                    </a:lnTo>
                    <a:lnTo>
                      <a:pt x="27042" y="78571"/>
                    </a:lnTo>
                    <a:lnTo>
                      <a:pt x="26197" y="77857"/>
                    </a:lnTo>
                    <a:lnTo>
                      <a:pt x="24507" y="77142"/>
                    </a:lnTo>
                    <a:lnTo>
                      <a:pt x="16056" y="77142"/>
                    </a:lnTo>
                    <a:lnTo>
                      <a:pt x="16056" y="77142"/>
                    </a:lnTo>
                    <a:lnTo>
                      <a:pt x="14366" y="77857"/>
                    </a:lnTo>
                    <a:lnTo>
                      <a:pt x="13521" y="78571"/>
                    </a:lnTo>
                    <a:lnTo>
                      <a:pt x="12676" y="79285"/>
                    </a:lnTo>
                    <a:lnTo>
                      <a:pt x="11830" y="80714"/>
                    </a:lnTo>
                    <a:lnTo>
                      <a:pt x="11830" y="87857"/>
                    </a:lnTo>
                    <a:lnTo>
                      <a:pt x="11830" y="87857"/>
                    </a:lnTo>
                    <a:lnTo>
                      <a:pt x="12676" y="89285"/>
                    </a:lnTo>
                    <a:lnTo>
                      <a:pt x="13521" y="90000"/>
                    </a:lnTo>
                    <a:lnTo>
                      <a:pt x="14366" y="90714"/>
                    </a:lnTo>
                    <a:lnTo>
                      <a:pt x="16056" y="91428"/>
                    </a:lnTo>
                    <a:lnTo>
                      <a:pt x="24507" y="91428"/>
                    </a:lnTo>
                    <a:lnTo>
                      <a:pt x="24507" y="91428"/>
                    </a:lnTo>
                    <a:lnTo>
                      <a:pt x="26197" y="90714"/>
                    </a:lnTo>
                    <a:lnTo>
                      <a:pt x="27042" y="90000"/>
                    </a:lnTo>
                    <a:lnTo>
                      <a:pt x="27887" y="89285"/>
                    </a:lnTo>
                    <a:lnTo>
                      <a:pt x="28732" y="87857"/>
                    </a:lnTo>
                    <a:lnTo>
                      <a:pt x="28732" y="80714"/>
                    </a:lnTo>
                    <a:close/>
                    <a:moveTo>
                      <a:pt x="28732" y="61428"/>
                    </a:moveTo>
                    <a:lnTo>
                      <a:pt x="28732" y="61428"/>
                    </a:lnTo>
                    <a:lnTo>
                      <a:pt x="27887" y="60000"/>
                    </a:lnTo>
                    <a:lnTo>
                      <a:pt x="27042" y="59285"/>
                    </a:lnTo>
                    <a:lnTo>
                      <a:pt x="26197" y="58571"/>
                    </a:lnTo>
                    <a:lnTo>
                      <a:pt x="24507" y="57857"/>
                    </a:lnTo>
                    <a:lnTo>
                      <a:pt x="16056" y="57857"/>
                    </a:lnTo>
                    <a:lnTo>
                      <a:pt x="16056" y="57857"/>
                    </a:lnTo>
                    <a:lnTo>
                      <a:pt x="14366" y="58571"/>
                    </a:lnTo>
                    <a:lnTo>
                      <a:pt x="13521" y="59285"/>
                    </a:lnTo>
                    <a:lnTo>
                      <a:pt x="12676" y="60000"/>
                    </a:lnTo>
                    <a:lnTo>
                      <a:pt x="11830" y="61428"/>
                    </a:lnTo>
                    <a:lnTo>
                      <a:pt x="11830" y="68571"/>
                    </a:lnTo>
                    <a:lnTo>
                      <a:pt x="11830" y="68571"/>
                    </a:lnTo>
                    <a:lnTo>
                      <a:pt x="12676" y="70000"/>
                    </a:lnTo>
                    <a:lnTo>
                      <a:pt x="13521" y="70714"/>
                    </a:lnTo>
                    <a:lnTo>
                      <a:pt x="14366" y="71428"/>
                    </a:lnTo>
                    <a:lnTo>
                      <a:pt x="16056" y="72142"/>
                    </a:lnTo>
                    <a:lnTo>
                      <a:pt x="24507" y="72142"/>
                    </a:lnTo>
                    <a:lnTo>
                      <a:pt x="24507" y="72142"/>
                    </a:lnTo>
                    <a:lnTo>
                      <a:pt x="26197" y="71428"/>
                    </a:lnTo>
                    <a:lnTo>
                      <a:pt x="27042" y="70714"/>
                    </a:lnTo>
                    <a:lnTo>
                      <a:pt x="27887" y="70000"/>
                    </a:lnTo>
                    <a:lnTo>
                      <a:pt x="28732" y="68571"/>
                    </a:lnTo>
                    <a:lnTo>
                      <a:pt x="28732" y="61428"/>
                    </a:lnTo>
                    <a:close/>
                    <a:moveTo>
                      <a:pt x="51549" y="100714"/>
                    </a:moveTo>
                    <a:lnTo>
                      <a:pt x="51549" y="100714"/>
                    </a:lnTo>
                    <a:lnTo>
                      <a:pt x="51549" y="99285"/>
                    </a:lnTo>
                    <a:lnTo>
                      <a:pt x="50704" y="97857"/>
                    </a:lnTo>
                    <a:lnTo>
                      <a:pt x="49014" y="97142"/>
                    </a:lnTo>
                    <a:lnTo>
                      <a:pt x="47323" y="97142"/>
                    </a:lnTo>
                    <a:lnTo>
                      <a:pt x="39718" y="97142"/>
                    </a:lnTo>
                    <a:lnTo>
                      <a:pt x="39718" y="97142"/>
                    </a:lnTo>
                    <a:lnTo>
                      <a:pt x="38028" y="97142"/>
                    </a:lnTo>
                    <a:lnTo>
                      <a:pt x="36338" y="97857"/>
                    </a:lnTo>
                    <a:lnTo>
                      <a:pt x="35492" y="99285"/>
                    </a:lnTo>
                    <a:lnTo>
                      <a:pt x="35492" y="100714"/>
                    </a:lnTo>
                    <a:lnTo>
                      <a:pt x="35492" y="107142"/>
                    </a:lnTo>
                    <a:lnTo>
                      <a:pt x="35492" y="107142"/>
                    </a:lnTo>
                    <a:lnTo>
                      <a:pt x="35492" y="108571"/>
                    </a:lnTo>
                    <a:lnTo>
                      <a:pt x="36338" y="110000"/>
                    </a:lnTo>
                    <a:lnTo>
                      <a:pt x="38028" y="110714"/>
                    </a:lnTo>
                    <a:lnTo>
                      <a:pt x="39718" y="110714"/>
                    </a:lnTo>
                    <a:lnTo>
                      <a:pt x="47323" y="110714"/>
                    </a:lnTo>
                    <a:lnTo>
                      <a:pt x="47323" y="110714"/>
                    </a:lnTo>
                    <a:lnTo>
                      <a:pt x="49014" y="110714"/>
                    </a:lnTo>
                    <a:lnTo>
                      <a:pt x="50704" y="110000"/>
                    </a:lnTo>
                    <a:lnTo>
                      <a:pt x="51549" y="108571"/>
                    </a:lnTo>
                    <a:lnTo>
                      <a:pt x="51549" y="107142"/>
                    </a:lnTo>
                    <a:lnTo>
                      <a:pt x="51549" y="100714"/>
                    </a:lnTo>
                    <a:close/>
                    <a:moveTo>
                      <a:pt x="51549" y="80714"/>
                    </a:moveTo>
                    <a:lnTo>
                      <a:pt x="51549" y="80714"/>
                    </a:lnTo>
                    <a:lnTo>
                      <a:pt x="51549" y="79285"/>
                    </a:lnTo>
                    <a:lnTo>
                      <a:pt x="50704" y="78571"/>
                    </a:lnTo>
                    <a:lnTo>
                      <a:pt x="49014" y="77857"/>
                    </a:lnTo>
                    <a:lnTo>
                      <a:pt x="47323" y="77142"/>
                    </a:lnTo>
                    <a:lnTo>
                      <a:pt x="39718" y="77142"/>
                    </a:lnTo>
                    <a:lnTo>
                      <a:pt x="39718" y="77142"/>
                    </a:lnTo>
                    <a:lnTo>
                      <a:pt x="38028" y="77857"/>
                    </a:lnTo>
                    <a:lnTo>
                      <a:pt x="36338" y="78571"/>
                    </a:lnTo>
                    <a:lnTo>
                      <a:pt x="35492" y="79285"/>
                    </a:lnTo>
                    <a:lnTo>
                      <a:pt x="35492" y="80714"/>
                    </a:lnTo>
                    <a:lnTo>
                      <a:pt x="35492" y="87857"/>
                    </a:lnTo>
                    <a:lnTo>
                      <a:pt x="35492" y="87857"/>
                    </a:lnTo>
                    <a:lnTo>
                      <a:pt x="35492" y="89285"/>
                    </a:lnTo>
                    <a:lnTo>
                      <a:pt x="36338" y="90000"/>
                    </a:lnTo>
                    <a:lnTo>
                      <a:pt x="38028" y="90714"/>
                    </a:lnTo>
                    <a:lnTo>
                      <a:pt x="39718" y="91428"/>
                    </a:lnTo>
                    <a:lnTo>
                      <a:pt x="47323" y="91428"/>
                    </a:lnTo>
                    <a:lnTo>
                      <a:pt x="47323" y="91428"/>
                    </a:lnTo>
                    <a:lnTo>
                      <a:pt x="49014" y="90714"/>
                    </a:lnTo>
                    <a:lnTo>
                      <a:pt x="50704" y="90000"/>
                    </a:lnTo>
                    <a:lnTo>
                      <a:pt x="51549" y="89285"/>
                    </a:lnTo>
                    <a:lnTo>
                      <a:pt x="51549" y="87857"/>
                    </a:lnTo>
                    <a:lnTo>
                      <a:pt x="51549" y="80714"/>
                    </a:lnTo>
                    <a:close/>
                    <a:moveTo>
                      <a:pt x="39718" y="72142"/>
                    </a:moveTo>
                    <a:lnTo>
                      <a:pt x="47323" y="72142"/>
                    </a:lnTo>
                    <a:lnTo>
                      <a:pt x="47323" y="72142"/>
                    </a:lnTo>
                    <a:lnTo>
                      <a:pt x="49014" y="71428"/>
                    </a:lnTo>
                    <a:lnTo>
                      <a:pt x="50704" y="70714"/>
                    </a:lnTo>
                    <a:lnTo>
                      <a:pt x="51549" y="70000"/>
                    </a:lnTo>
                    <a:lnTo>
                      <a:pt x="51549" y="68571"/>
                    </a:lnTo>
                    <a:lnTo>
                      <a:pt x="51549" y="61428"/>
                    </a:lnTo>
                    <a:lnTo>
                      <a:pt x="51549" y="61428"/>
                    </a:lnTo>
                    <a:lnTo>
                      <a:pt x="51549" y="60000"/>
                    </a:lnTo>
                    <a:lnTo>
                      <a:pt x="50704" y="59285"/>
                    </a:lnTo>
                    <a:lnTo>
                      <a:pt x="49014" y="58571"/>
                    </a:lnTo>
                    <a:lnTo>
                      <a:pt x="47323" y="57857"/>
                    </a:lnTo>
                    <a:lnTo>
                      <a:pt x="39718" y="57857"/>
                    </a:lnTo>
                    <a:lnTo>
                      <a:pt x="39718" y="57857"/>
                    </a:lnTo>
                    <a:lnTo>
                      <a:pt x="38028" y="58571"/>
                    </a:lnTo>
                    <a:lnTo>
                      <a:pt x="36338" y="59285"/>
                    </a:lnTo>
                    <a:lnTo>
                      <a:pt x="35492" y="60000"/>
                    </a:lnTo>
                    <a:lnTo>
                      <a:pt x="35492" y="61428"/>
                    </a:lnTo>
                    <a:lnTo>
                      <a:pt x="35492" y="68571"/>
                    </a:lnTo>
                    <a:lnTo>
                      <a:pt x="35492" y="68571"/>
                    </a:lnTo>
                    <a:lnTo>
                      <a:pt x="35492" y="70000"/>
                    </a:lnTo>
                    <a:lnTo>
                      <a:pt x="36338" y="70714"/>
                    </a:lnTo>
                    <a:lnTo>
                      <a:pt x="38028" y="71428"/>
                    </a:lnTo>
                    <a:lnTo>
                      <a:pt x="39718" y="72142"/>
                    </a:lnTo>
                    <a:lnTo>
                      <a:pt x="39718" y="72142"/>
                    </a:lnTo>
                    <a:close/>
                    <a:moveTo>
                      <a:pt x="74366" y="80714"/>
                    </a:moveTo>
                    <a:lnTo>
                      <a:pt x="74366" y="80714"/>
                    </a:lnTo>
                    <a:lnTo>
                      <a:pt x="74366" y="79285"/>
                    </a:lnTo>
                    <a:lnTo>
                      <a:pt x="73521" y="78571"/>
                    </a:lnTo>
                    <a:lnTo>
                      <a:pt x="71830" y="77857"/>
                    </a:lnTo>
                    <a:lnTo>
                      <a:pt x="70140" y="77142"/>
                    </a:lnTo>
                    <a:lnTo>
                      <a:pt x="62535" y="77142"/>
                    </a:lnTo>
                    <a:lnTo>
                      <a:pt x="62535" y="77142"/>
                    </a:lnTo>
                    <a:lnTo>
                      <a:pt x="60845" y="77857"/>
                    </a:lnTo>
                    <a:lnTo>
                      <a:pt x="59154" y="78571"/>
                    </a:lnTo>
                    <a:lnTo>
                      <a:pt x="58309" y="79285"/>
                    </a:lnTo>
                    <a:lnTo>
                      <a:pt x="58309" y="80714"/>
                    </a:lnTo>
                    <a:lnTo>
                      <a:pt x="58309" y="100714"/>
                    </a:lnTo>
                    <a:lnTo>
                      <a:pt x="58309" y="107142"/>
                    </a:lnTo>
                    <a:lnTo>
                      <a:pt x="58309" y="107142"/>
                    </a:lnTo>
                    <a:lnTo>
                      <a:pt x="58309" y="108571"/>
                    </a:lnTo>
                    <a:lnTo>
                      <a:pt x="59154" y="110000"/>
                    </a:lnTo>
                    <a:lnTo>
                      <a:pt x="60845" y="110714"/>
                    </a:lnTo>
                    <a:lnTo>
                      <a:pt x="62535" y="110714"/>
                    </a:lnTo>
                    <a:lnTo>
                      <a:pt x="70140" y="110714"/>
                    </a:lnTo>
                    <a:lnTo>
                      <a:pt x="70140" y="110714"/>
                    </a:lnTo>
                    <a:lnTo>
                      <a:pt x="71830" y="110714"/>
                    </a:lnTo>
                    <a:lnTo>
                      <a:pt x="73521" y="110000"/>
                    </a:lnTo>
                    <a:lnTo>
                      <a:pt x="74366" y="108571"/>
                    </a:lnTo>
                    <a:lnTo>
                      <a:pt x="74366" y="107142"/>
                    </a:lnTo>
                    <a:lnTo>
                      <a:pt x="74366" y="100714"/>
                    </a:lnTo>
                    <a:lnTo>
                      <a:pt x="74366" y="80714"/>
                    </a:lnTo>
                    <a:close/>
                    <a:moveTo>
                      <a:pt x="74366" y="61428"/>
                    </a:moveTo>
                    <a:lnTo>
                      <a:pt x="74366" y="61428"/>
                    </a:lnTo>
                    <a:lnTo>
                      <a:pt x="74366" y="60000"/>
                    </a:lnTo>
                    <a:lnTo>
                      <a:pt x="73521" y="59285"/>
                    </a:lnTo>
                    <a:lnTo>
                      <a:pt x="71830" y="58571"/>
                    </a:lnTo>
                    <a:lnTo>
                      <a:pt x="70140" y="57857"/>
                    </a:lnTo>
                    <a:lnTo>
                      <a:pt x="62535" y="57857"/>
                    </a:lnTo>
                    <a:lnTo>
                      <a:pt x="62535" y="57857"/>
                    </a:lnTo>
                    <a:lnTo>
                      <a:pt x="60845" y="58571"/>
                    </a:lnTo>
                    <a:lnTo>
                      <a:pt x="59154" y="59285"/>
                    </a:lnTo>
                    <a:lnTo>
                      <a:pt x="58309" y="60000"/>
                    </a:lnTo>
                    <a:lnTo>
                      <a:pt x="58309" y="61428"/>
                    </a:lnTo>
                    <a:lnTo>
                      <a:pt x="58309" y="68571"/>
                    </a:lnTo>
                    <a:lnTo>
                      <a:pt x="58309" y="68571"/>
                    </a:lnTo>
                    <a:lnTo>
                      <a:pt x="58309" y="70000"/>
                    </a:lnTo>
                    <a:lnTo>
                      <a:pt x="59154" y="70714"/>
                    </a:lnTo>
                    <a:lnTo>
                      <a:pt x="60845" y="71428"/>
                    </a:lnTo>
                    <a:lnTo>
                      <a:pt x="62535" y="72142"/>
                    </a:lnTo>
                    <a:lnTo>
                      <a:pt x="70140" y="72142"/>
                    </a:lnTo>
                    <a:lnTo>
                      <a:pt x="70140" y="72142"/>
                    </a:lnTo>
                    <a:lnTo>
                      <a:pt x="71830" y="71428"/>
                    </a:lnTo>
                    <a:lnTo>
                      <a:pt x="73521" y="70714"/>
                    </a:lnTo>
                    <a:lnTo>
                      <a:pt x="74366" y="70000"/>
                    </a:lnTo>
                    <a:lnTo>
                      <a:pt x="74366" y="68571"/>
                    </a:lnTo>
                    <a:lnTo>
                      <a:pt x="74366" y="61428"/>
                    </a:lnTo>
                    <a:close/>
                    <a:moveTo>
                      <a:pt x="74366" y="37142"/>
                    </a:moveTo>
                    <a:lnTo>
                      <a:pt x="11830" y="37142"/>
                    </a:lnTo>
                    <a:lnTo>
                      <a:pt x="11830" y="50714"/>
                    </a:lnTo>
                    <a:lnTo>
                      <a:pt x="74366" y="50714"/>
                    </a:lnTo>
                    <a:lnTo>
                      <a:pt x="74366" y="37142"/>
                    </a:lnTo>
                    <a:close/>
                    <a:moveTo>
                      <a:pt x="116619" y="59285"/>
                    </a:moveTo>
                    <a:lnTo>
                      <a:pt x="116619" y="59285"/>
                    </a:lnTo>
                    <a:lnTo>
                      <a:pt x="116619" y="59285"/>
                    </a:lnTo>
                    <a:lnTo>
                      <a:pt x="114084" y="58571"/>
                    </a:lnTo>
                    <a:lnTo>
                      <a:pt x="111549" y="57857"/>
                    </a:lnTo>
                    <a:lnTo>
                      <a:pt x="109014" y="57142"/>
                    </a:lnTo>
                    <a:lnTo>
                      <a:pt x="106478" y="55714"/>
                    </a:lnTo>
                    <a:lnTo>
                      <a:pt x="104788" y="53571"/>
                    </a:lnTo>
                    <a:lnTo>
                      <a:pt x="103943" y="51428"/>
                    </a:lnTo>
                    <a:lnTo>
                      <a:pt x="103098" y="49285"/>
                    </a:lnTo>
                    <a:lnTo>
                      <a:pt x="102253" y="47142"/>
                    </a:lnTo>
                    <a:lnTo>
                      <a:pt x="102253" y="47142"/>
                    </a:lnTo>
                    <a:lnTo>
                      <a:pt x="102253" y="45714"/>
                    </a:lnTo>
                    <a:lnTo>
                      <a:pt x="101408" y="45000"/>
                    </a:lnTo>
                    <a:lnTo>
                      <a:pt x="100563" y="44285"/>
                    </a:lnTo>
                    <a:lnTo>
                      <a:pt x="98873" y="44285"/>
                    </a:lnTo>
                    <a:lnTo>
                      <a:pt x="98873" y="44285"/>
                    </a:lnTo>
                    <a:lnTo>
                      <a:pt x="98028" y="44285"/>
                    </a:lnTo>
                    <a:lnTo>
                      <a:pt x="97183" y="45000"/>
                    </a:lnTo>
                    <a:lnTo>
                      <a:pt x="96338" y="45714"/>
                    </a:lnTo>
                    <a:lnTo>
                      <a:pt x="95492" y="47142"/>
                    </a:lnTo>
                    <a:lnTo>
                      <a:pt x="95492" y="62142"/>
                    </a:lnTo>
                    <a:lnTo>
                      <a:pt x="95492" y="62142"/>
                    </a:lnTo>
                    <a:lnTo>
                      <a:pt x="95492" y="70000"/>
                    </a:lnTo>
                    <a:lnTo>
                      <a:pt x="95492" y="70000"/>
                    </a:lnTo>
                    <a:lnTo>
                      <a:pt x="96338" y="70714"/>
                    </a:lnTo>
                    <a:lnTo>
                      <a:pt x="97183" y="71428"/>
                    </a:lnTo>
                    <a:lnTo>
                      <a:pt x="98028" y="72142"/>
                    </a:lnTo>
                    <a:lnTo>
                      <a:pt x="98873" y="72857"/>
                    </a:lnTo>
                    <a:lnTo>
                      <a:pt x="98873" y="72857"/>
                    </a:lnTo>
                    <a:lnTo>
                      <a:pt x="103943" y="72142"/>
                    </a:lnTo>
                    <a:lnTo>
                      <a:pt x="107323" y="71428"/>
                    </a:lnTo>
                    <a:lnTo>
                      <a:pt x="111549" y="70714"/>
                    </a:lnTo>
                    <a:lnTo>
                      <a:pt x="114084" y="69285"/>
                    </a:lnTo>
                    <a:lnTo>
                      <a:pt x="116619" y="67857"/>
                    </a:lnTo>
                    <a:lnTo>
                      <a:pt x="118309" y="66428"/>
                    </a:lnTo>
                    <a:lnTo>
                      <a:pt x="120000" y="64285"/>
                    </a:lnTo>
                    <a:lnTo>
                      <a:pt x="120000" y="62142"/>
                    </a:lnTo>
                    <a:lnTo>
                      <a:pt x="120000" y="62142"/>
                    </a:lnTo>
                    <a:lnTo>
                      <a:pt x="120000" y="62142"/>
                    </a:lnTo>
                    <a:lnTo>
                      <a:pt x="120000" y="62142"/>
                    </a:lnTo>
                    <a:lnTo>
                      <a:pt x="120000" y="62142"/>
                    </a:lnTo>
                    <a:lnTo>
                      <a:pt x="120000" y="60714"/>
                    </a:lnTo>
                    <a:lnTo>
                      <a:pt x="119154" y="60000"/>
                    </a:lnTo>
                    <a:lnTo>
                      <a:pt x="118309" y="59285"/>
                    </a:lnTo>
                    <a:lnTo>
                      <a:pt x="116619" y="59285"/>
                    </a:lnTo>
                    <a:lnTo>
                      <a:pt x="116619" y="59285"/>
                    </a:lnTo>
                    <a:close/>
                  </a:path>
                </a:pathLst>
              </a:custGeom>
              <a:solidFill>
                <a:schemeClr val="accent2"/>
              </a:solidFill>
              <a:ln>
                <a:noFill/>
              </a:ln>
            </p:spPr>
            <p:txBody>
              <a:bodyPr wrap="square" lIns="68575" tIns="34275" rIns="68575" bIns="34275" anchor="t" anchorCtr="0">
                <a:noAutofit/>
              </a:bodyPr>
              <a:lstStyle/>
              <a:p>
                <a:pPr>
                  <a:buClr>
                    <a:srgbClr val="000000"/>
                  </a:buClr>
                </a:pPr>
                <a:endParaRPr sz="1765">
                  <a:solidFill>
                    <a:srgbClr val="000000"/>
                  </a:solidFill>
                  <a:latin typeface="Arial" charset="0"/>
                  <a:ea typeface="Arial" charset="0"/>
                  <a:cs typeface="Arial" charset="0"/>
                  <a:sym typeface="Arial"/>
                </a:endParaRPr>
              </a:p>
            </p:txBody>
          </p:sp>
        </p:grpSp>
      </p:grpSp>
      <p:sp>
        <p:nvSpPr>
          <p:cNvPr id="38" name="Rectangle 37"/>
          <p:cNvSpPr/>
          <p:nvPr/>
        </p:nvSpPr>
        <p:spPr>
          <a:xfrm>
            <a:off x="258321" y="6510008"/>
            <a:ext cx="9027569" cy="261610"/>
          </a:xfrm>
          <a:prstGeom prst="rect">
            <a:avLst/>
          </a:prstGeom>
        </p:spPr>
        <p:txBody>
          <a:bodyPr wrap="square">
            <a:spAutoFit/>
          </a:bodyPr>
          <a:lstStyle/>
          <a:p>
            <a:r>
              <a:rPr lang="en-US" sz="1100" dirty="0">
                <a:latin typeface="Arial" charset="0"/>
                <a:ea typeface="Arial" charset="0"/>
                <a:cs typeface="Arial" charset="0"/>
              </a:rPr>
              <a:t>https://</a:t>
            </a:r>
            <a:r>
              <a:rPr lang="en-US" sz="1100" dirty="0" err="1">
                <a:latin typeface="Arial" charset="0"/>
                <a:ea typeface="Arial" charset="0"/>
                <a:cs typeface="Arial" charset="0"/>
              </a:rPr>
              <a:t>chapters.theiia.org</a:t>
            </a:r>
            <a:r>
              <a:rPr lang="en-US" sz="1100" dirty="0">
                <a:latin typeface="Arial" charset="0"/>
                <a:ea typeface="Arial" charset="0"/>
                <a:cs typeface="Arial" charset="0"/>
              </a:rPr>
              <a:t>/</a:t>
            </a:r>
            <a:r>
              <a:rPr lang="en-US" sz="1100" dirty="0" err="1">
                <a:latin typeface="Arial" charset="0"/>
                <a:ea typeface="Arial" charset="0"/>
                <a:cs typeface="Arial" charset="0"/>
              </a:rPr>
              <a:t>puget</a:t>
            </a:r>
            <a:r>
              <a:rPr lang="en-US" sz="1100" dirty="0">
                <a:latin typeface="Arial" charset="0"/>
                <a:ea typeface="Arial" charset="0"/>
                <a:cs typeface="Arial" charset="0"/>
              </a:rPr>
              <a:t>-sound/</a:t>
            </a:r>
            <a:r>
              <a:rPr lang="en-US" sz="1100" dirty="0" err="1">
                <a:latin typeface="Arial" charset="0"/>
                <a:ea typeface="Arial" charset="0"/>
                <a:cs typeface="Arial" charset="0"/>
              </a:rPr>
              <a:t>ChapterDocuments</a:t>
            </a:r>
            <a:r>
              <a:rPr lang="en-US" sz="1100" dirty="0">
                <a:latin typeface="Arial" charset="0"/>
                <a:ea typeface="Arial" charset="0"/>
                <a:cs typeface="Arial" charset="0"/>
              </a:rPr>
              <a:t>/GDPR%20Briefing%20Deck%20for%20IIA%20meeting%209.21%20v2.pptx</a:t>
            </a:r>
          </a:p>
        </p:txBody>
      </p:sp>
      <p:sp>
        <p:nvSpPr>
          <p:cNvPr id="4" name="Slide Number Placeholder 3"/>
          <p:cNvSpPr>
            <a:spLocks noGrp="1"/>
          </p:cNvSpPr>
          <p:nvPr>
            <p:ph type="sldNum" sz="quarter" idx="12"/>
          </p:nvPr>
        </p:nvSpPr>
        <p:spPr/>
        <p:txBody>
          <a:bodyPr/>
          <a:lstStyle/>
          <a:p>
            <a:fld id="{3E5BF5F9-4D9A-9543-85E8-59158CD2B6EB}" type="slidenum">
              <a:rPr lang="en-US" smtClean="0">
                <a:latin typeface="Arial" charset="0"/>
                <a:ea typeface="Arial" charset="0"/>
                <a:cs typeface="Arial" charset="0"/>
              </a:rPr>
              <a:t>35</a:t>
            </a:fld>
            <a:endParaRPr lang="en-US">
              <a:latin typeface="Arial" charset="0"/>
              <a:ea typeface="Arial" charset="0"/>
              <a:cs typeface="Arial" charset="0"/>
            </a:endParaRPr>
          </a:p>
        </p:txBody>
      </p:sp>
    </p:spTree>
    <p:extLst>
      <p:ext uri="{BB962C8B-B14F-4D97-AF65-F5344CB8AC3E}">
        <p14:creationId xmlns:p14="http://schemas.microsoft.com/office/powerpoint/2010/main" val="19425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GDPR in action so far</a:t>
            </a:r>
          </a:p>
        </p:txBody>
      </p:sp>
      <p:pic>
        <p:nvPicPr>
          <p:cNvPr id="48130" name="Picture 2" descr="mage result for GDPR fine so f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22" y="2159479"/>
            <a:ext cx="4761186" cy="26759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descr="&quot;&quot;"/>
          <p:cNvCxnSpPr/>
          <p:nvPr/>
        </p:nvCxnSpPr>
        <p:spPr>
          <a:xfrm>
            <a:off x="5789401" y="1580330"/>
            <a:ext cx="31531" cy="469812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803931" y="1087821"/>
            <a:ext cx="1937453" cy="369332"/>
          </a:xfrm>
          <a:prstGeom prst="rect">
            <a:avLst/>
          </a:prstGeom>
          <a:noFill/>
        </p:spPr>
        <p:txBody>
          <a:bodyPr wrap="none" rtlCol="0">
            <a:spAutoFit/>
          </a:bodyPr>
          <a:lstStyle/>
          <a:p>
            <a:r>
              <a:rPr lang="en-US" dirty="0"/>
              <a:t>Under observation</a:t>
            </a:r>
          </a:p>
        </p:txBody>
      </p:sp>
      <p:pic>
        <p:nvPicPr>
          <p:cNvPr id="48132" name="Picture 4" descr="mage result for Marriott/Starwoo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9125" y="1811687"/>
            <a:ext cx="2096972" cy="11512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001893" y="5953002"/>
            <a:ext cx="4967385" cy="369332"/>
          </a:xfrm>
          <a:prstGeom prst="rect">
            <a:avLst/>
          </a:prstGeom>
        </p:spPr>
        <p:txBody>
          <a:bodyPr wrap="none">
            <a:spAutoFit/>
          </a:bodyPr>
          <a:lstStyle/>
          <a:p>
            <a:r>
              <a:rPr lang="en-US" dirty="0"/>
              <a:t>https://</a:t>
            </a:r>
            <a:r>
              <a:rPr lang="en-US" dirty="0" err="1"/>
              <a:t>www.nathantrust.com</a:t>
            </a:r>
            <a:r>
              <a:rPr lang="en-US" dirty="0"/>
              <a:t>/</a:t>
            </a:r>
            <a:r>
              <a:rPr lang="en-US" dirty="0" err="1"/>
              <a:t>gdpr</a:t>
            </a:r>
            <a:r>
              <a:rPr lang="en-US" dirty="0"/>
              <a:t>-fines-penalties</a:t>
            </a:r>
          </a:p>
        </p:txBody>
      </p:sp>
      <p:pic>
        <p:nvPicPr>
          <p:cNvPr id="48136" name="Picture 8"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8800" y="143482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8138" name="Picture 10" descr="mage result for faceboo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5642" y="3816015"/>
            <a:ext cx="1283938" cy="1283938"/>
          </a:xfrm>
          <a:prstGeom prst="rect">
            <a:avLst/>
          </a:prstGeom>
          <a:noFill/>
          <a:extLst>
            <a:ext uri="{909E8E84-426E-40DD-AFC4-6F175D3DCCD1}">
              <a14:hiddenFill xmlns:a14="http://schemas.microsoft.com/office/drawing/2010/main">
                <a:solidFill>
                  <a:srgbClr val="FFFFFF"/>
                </a:solidFill>
              </a14:hiddenFill>
            </a:ext>
          </a:extLst>
        </p:spPr>
      </p:pic>
      <p:pic>
        <p:nvPicPr>
          <p:cNvPr id="48140" name="Picture 12" desc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5585" y="3589822"/>
            <a:ext cx="1900492" cy="14775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E5BF5F9-4D9A-9543-85E8-59158CD2B6EB}" type="slidenum">
              <a:rPr lang="en-US" smtClean="0"/>
              <a:t>36</a:t>
            </a:fld>
            <a:endParaRPr lang="en-US" dirty="0"/>
          </a:p>
        </p:txBody>
      </p:sp>
    </p:spTree>
    <p:extLst>
      <p:ext uri="{BB962C8B-B14F-4D97-AF65-F5344CB8AC3E}">
        <p14:creationId xmlns:p14="http://schemas.microsoft.com/office/powerpoint/2010/main" val="1509424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91156-D0D1-394C-8BED-8CD2C3A9C041}"/>
              </a:ext>
            </a:extLst>
          </p:cNvPr>
          <p:cNvSpPr>
            <a:spLocks noGrp="1"/>
          </p:cNvSpPr>
          <p:nvPr>
            <p:ph type="title"/>
          </p:nvPr>
        </p:nvSpPr>
        <p:spPr>
          <a:xfrm>
            <a:off x="387458" y="125574"/>
            <a:ext cx="11577234" cy="1325563"/>
          </a:xfrm>
        </p:spPr>
        <p:txBody>
          <a:bodyPr/>
          <a:lstStyle/>
          <a:p>
            <a:r>
              <a:rPr lang="en-US" dirty="0"/>
              <a:t>California Consumer Privacy Act (CCPA)</a:t>
            </a:r>
          </a:p>
        </p:txBody>
      </p:sp>
      <p:pic>
        <p:nvPicPr>
          <p:cNvPr id="16" name="Picture 15" descr="CCPA fact">
            <a:extLst>
              <a:ext uri="{FF2B5EF4-FFF2-40B4-BE49-F238E27FC236}">
                <a16:creationId xmlns:a16="http://schemas.microsoft.com/office/drawing/2014/main" id="{11E2A00A-DE75-4949-BA07-7CEEE300FFB6}"/>
              </a:ext>
            </a:extLst>
          </p:cNvPr>
          <p:cNvPicPr>
            <a:picLocks noChangeAspect="1"/>
          </p:cNvPicPr>
          <p:nvPr/>
        </p:nvPicPr>
        <p:blipFill>
          <a:blip r:embed="rId2"/>
          <a:stretch>
            <a:fillRect/>
          </a:stretch>
        </p:blipFill>
        <p:spPr>
          <a:xfrm>
            <a:off x="1428113" y="1451137"/>
            <a:ext cx="9259573" cy="4905213"/>
          </a:xfrm>
          <a:prstGeom prst="rect">
            <a:avLst/>
          </a:prstGeom>
        </p:spPr>
      </p:pic>
      <p:sp>
        <p:nvSpPr>
          <p:cNvPr id="4" name="Slide Number Placeholder 3">
            <a:extLst>
              <a:ext uri="{FF2B5EF4-FFF2-40B4-BE49-F238E27FC236}">
                <a16:creationId xmlns:a16="http://schemas.microsoft.com/office/drawing/2014/main" id="{485FABCD-0EF7-2245-BE98-45E53B99BE49}"/>
              </a:ext>
            </a:extLst>
          </p:cNvPr>
          <p:cNvSpPr>
            <a:spLocks noGrp="1"/>
          </p:cNvSpPr>
          <p:nvPr>
            <p:ph type="sldNum" sz="quarter" idx="12"/>
          </p:nvPr>
        </p:nvSpPr>
        <p:spPr/>
        <p:txBody>
          <a:bodyPr/>
          <a:lstStyle/>
          <a:p>
            <a:fld id="{3E5BF5F9-4D9A-9543-85E8-59158CD2B6EB}" type="slidenum">
              <a:rPr lang="en-US" smtClean="0"/>
              <a:t>37</a:t>
            </a:fld>
            <a:endParaRPr lang="en-US"/>
          </a:p>
        </p:txBody>
      </p:sp>
    </p:spTree>
    <p:extLst>
      <p:ext uri="{BB962C8B-B14F-4D97-AF65-F5344CB8AC3E}">
        <p14:creationId xmlns:p14="http://schemas.microsoft.com/office/powerpoint/2010/main" val="2668092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66C46-9662-734C-BD3D-6231BDD39484}"/>
              </a:ext>
            </a:extLst>
          </p:cNvPr>
          <p:cNvSpPr>
            <a:spLocks noGrp="1"/>
          </p:cNvSpPr>
          <p:nvPr>
            <p:ph type="title"/>
          </p:nvPr>
        </p:nvSpPr>
        <p:spPr>
          <a:xfrm>
            <a:off x="573437" y="173028"/>
            <a:ext cx="10515600" cy="1325563"/>
          </a:xfrm>
        </p:spPr>
        <p:txBody>
          <a:bodyPr/>
          <a:lstStyle/>
          <a:p>
            <a:r>
              <a:rPr lang="en-US" dirty="0"/>
              <a:t>Rights and Penalties</a:t>
            </a:r>
          </a:p>
        </p:txBody>
      </p:sp>
      <p:pic>
        <p:nvPicPr>
          <p:cNvPr id="5" name="Picture 4" descr="CCPA fact">
            <a:extLst>
              <a:ext uri="{FF2B5EF4-FFF2-40B4-BE49-F238E27FC236}">
                <a16:creationId xmlns:a16="http://schemas.microsoft.com/office/drawing/2014/main" id="{8A741B5F-A7D6-4045-9618-26F53A2F60A9}"/>
              </a:ext>
            </a:extLst>
          </p:cNvPr>
          <p:cNvPicPr>
            <a:picLocks noChangeAspect="1"/>
          </p:cNvPicPr>
          <p:nvPr/>
        </p:nvPicPr>
        <p:blipFill>
          <a:blip r:embed="rId2"/>
          <a:stretch>
            <a:fillRect/>
          </a:stretch>
        </p:blipFill>
        <p:spPr>
          <a:xfrm>
            <a:off x="842720" y="1306494"/>
            <a:ext cx="10430359" cy="5049856"/>
          </a:xfrm>
          <a:prstGeom prst="rect">
            <a:avLst/>
          </a:prstGeom>
        </p:spPr>
      </p:pic>
      <p:sp>
        <p:nvSpPr>
          <p:cNvPr id="4" name="Slide Number Placeholder 3">
            <a:extLst>
              <a:ext uri="{FF2B5EF4-FFF2-40B4-BE49-F238E27FC236}">
                <a16:creationId xmlns:a16="http://schemas.microsoft.com/office/drawing/2014/main" id="{8CEBF024-F37A-9745-BFE3-865DAC8968D3}"/>
              </a:ext>
            </a:extLst>
          </p:cNvPr>
          <p:cNvSpPr>
            <a:spLocks noGrp="1"/>
          </p:cNvSpPr>
          <p:nvPr>
            <p:ph type="sldNum" sz="quarter" idx="12"/>
          </p:nvPr>
        </p:nvSpPr>
        <p:spPr/>
        <p:txBody>
          <a:bodyPr/>
          <a:lstStyle/>
          <a:p>
            <a:fld id="{3E5BF5F9-4D9A-9543-85E8-59158CD2B6EB}" type="slidenum">
              <a:rPr lang="en-US" smtClean="0"/>
              <a:t>38</a:t>
            </a:fld>
            <a:endParaRPr lang="en-US"/>
          </a:p>
        </p:txBody>
      </p:sp>
    </p:spTree>
    <p:extLst>
      <p:ext uri="{BB962C8B-B14F-4D97-AF65-F5344CB8AC3E}">
        <p14:creationId xmlns:p14="http://schemas.microsoft.com/office/powerpoint/2010/main" val="1293642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1AB1-77F4-EE42-97EF-26DA28756109}"/>
              </a:ext>
            </a:extLst>
          </p:cNvPr>
          <p:cNvSpPr>
            <a:spLocks noGrp="1"/>
          </p:cNvSpPr>
          <p:nvPr>
            <p:ph type="title"/>
          </p:nvPr>
        </p:nvSpPr>
        <p:spPr/>
        <p:txBody>
          <a:bodyPr/>
          <a:lstStyle/>
          <a:p>
            <a:r>
              <a:rPr lang="en-US" dirty="0"/>
              <a:t>CCPA vs. GDPR</a:t>
            </a:r>
          </a:p>
        </p:txBody>
      </p:sp>
      <p:pic>
        <p:nvPicPr>
          <p:cNvPr id="1026" name="Picture 2" descr="CCPA vs. GDPR">
            <a:extLst>
              <a:ext uri="{FF2B5EF4-FFF2-40B4-BE49-F238E27FC236}">
                <a16:creationId xmlns:a16="http://schemas.microsoft.com/office/drawing/2014/main" id="{16D67899-6820-BB4C-A6B4-414619FB1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873" y="290845"/>
            <a:ext cx="4417036" cy="6248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2ADD67-91B3-104F-9612-D4EA047B17B4}"/>
              </a:ext>
            </a:extLst>
          </p:cNvPr>
          <p:cNvSpPr txBox="1"/>
          <p:nvPr/>
        </p:nvSpPr>
        <p:spPr>
          <a:xfrm>
            <a:off x="216405" y="2101009"/>
            <a:ext cx="6091406"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Big companies vs. any companies</a:t>
            </a:r>
          </a:p>
          <a:p>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err="1">
                <a:latin typeface="Arial" panose="020B0604020202020204" pitchFamily="34" charset="0"/>
                <a:cs typeface="Arial" panose="020B0604020202020204" pitchFamily="34" charset="0"/>
              </a:rPr>
              <a:t>Opt</a:t>
            </a:r>
            <a:r>
              <a:rPr lang="en-US" sz="2800" dirty="0">
                <a:latin typeface="Arial" panose="020B0604020202020204" pitchFamily="34" charset="0"/>
                <a:cs typeface="Arial" panose="020B0604020202020204" pitchFamily="34" charset="0"/>
              </a:rPr>
              <a:t> out vs. </a:t>
            </a:r>
            <a:r>
              <a:rPr lang="en-US" sz="2800" dirty="0" err="1">
                <a:latin typeface="Arial" panose="020B0604020202020204" pitchFamily="34" charset="0"/>
                <a:cs typeface="Arial" panose="020B0604020202020204" pitchFamily="34" charset="0"/>
              </a:rPr>
              <a:t>Opt</a:t>
            </a:r>
            <a:r>
              <a:rPr lang="en-US" sz="2800" dirty="0">
                <a:latin typeface="Arial" panose="020B0604020202020204" pitchFamily="34" charset="0"/>
                <a:cs typeface="Arial" panose="020B0604020202020204" pitchFamily="34" charset="0"/>
              </a:rPr>
              <a:t> in</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Weaker penalties vs. stronger penalties</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More personal control in GDPR</a:t>
            </a:r>
          </a:p>
        </p:txBody>
      </p:sp>
      <p:sp>
        <p:nvSpPr>
          <p:cNvPr id="4" name="Slide Number Placeholder 3">
            <a:extLst>
              <a:ext uri="{FF2B5EF4-FFF2-40B4-BE49-F238E27FC236}">
                <a16:creationId xmlns:a16="http://schemas.microsoft.com/office/drawing/2014/main" id="{CA17540D-9720-E64E-AD25-E670FADF564D}"/>
              </a:ext>
            </a:extLst>
          </p:cNvPr>
          <p:cNvSpPr>
            <a:spLocks noGrp="1"/>
          </p:cNvSpPr>
          <p:nvPr>
            <p:ph type="sldNum" sz="quarter" idx="12"/>
          </p:nvPr>
        </p:nvSpPr>
        <p:spPr/>
        <p:txBody>
          <a:bodyPr/>
          <a:lstStyle/>
          <a:p>
            <a:fld id="{3E5BF5F9-4D9A-9543-85E8-59158CD2B6EB}" type="slidenum">
              <a:rPr lang="en-US" smtClean="0"/>
              <a:t>39</a:t>
            </a:fld>
            <a:endParaRPr lang="en-US"/>
          </a:p>
        </p:txBody>
      </p:sp>
    </p:spTree>
    <p:extLst>
      <p:ext uri="{BB962C8B-B14F-4D97-AF65-F5344CB8AC3E}">
        <p14:creationId xmlns:p14="http://schemas.microsoft.com/office/powerpoint/2010/main" val="188442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AD6D8-DE54-6B40-89F4-DD555BB8271F}"/>
              </a:ext>
            </a:extLst>
          </p:cNvPr>
          <p:cNvSpPr>
            <a:spLocks noGrp="1"/>
          </p:cNvSpPr>
          <p:nvPr>
            <p:ph type="title"/>
          </p:nvPr>
        </p:nvSpPr>
        <p:spPr/>
        <p:txBody>
          <a:bodyPr/>
          <a:lstStyle/>
          <a:p>
            <a:r>
              <a:rPr lang="en-US" dirty="0"/>
              <a:t>When does HIPPA apply?</a:t>
            </a:r>
          </a:p>
        </p:txBody>
      </p:sp>
      <p:sp>
        <p:nvSpPr>
          <p:cNvPr id="3" name="Content Placeholder 2">
            <a:extLst>
              <a:ext uri="{FF2B5EF4-FFF2-40B4-BE49-F238E27FC236}">
                <a16:creationId xmlns:a16="http://schemas.microsoft.com/office/drawing/2014/main" id="{2C8C4322-6D0D-894D-8FE7-6B3D31299290}"/>
              </a:ext>
            </a:extLst>
          </p:cNvPr>
          <p:cNvSpPr>
            <a:spLocks noGrp="1"/>
          </p:cNvSpPr>
          <p:nvPr>
            <p:ph idx="1"/>
          </p:nvPr>
        </p:nvSpPr>
        <p:spPr/>
        <p:txBody>
          <a:bodyPr>
            <a:normAutofit fontScale="92500" lnSpcReduction="20000"/>
          </a:bodyPr>
          <a:lstStyle/>
          <a:p>
            <a:pPr marL="0" indent="0">
              <a:buNone/>
            </a:pPr>
            <a:r>
              <a:rPr lang="en-US" dirty="0"/>
              <a:t>HIPAA does</a:t>
            </a:r>
            <a:r>
              <a:rPr lang="en-US" i="1" dirty="0"/>
              <a:t> not</a:t>
            </a:r>
            <a:r>
              <a:rPr lang="en-US" dirty="0"/>
              <a:t> protect all health information.  Nor does it apply to every person who may see or use health information.  HIPAA only applies to </a:t>
            </a:r>
            <a:r>
              <a:rPr lang="en-US" dirty="0">
                <a:solidFill>
                  <a:srgbClr val="FF0000"/>
                </a:solidFill>
              </a:rPr>
              <a:t>covered entities </a:t>
            </a:r>
            <a:r>
              <a:rPr lang="en-US" dirty="0"/>
              <a:t>and their </a:t>
            </a:r>
            <a:r>
              <a:rPr lang="en-US" dirty="0">
                <a:solidFill>
                  <a:srgbClr val="FF0000"/>
                </a:solidFill>
              </a:rPr>
              <a:t>business associates</a:t>
            </a:r>
            <a:r>
              <a:rPr lang="en-US" dirty="0"/>
              <a:t>. </a:t>
            </a:r>
          </a:p>
          <a:p>
            <a:endParaRPr lang="en-US" dirty="0"/>
          </a:p>
          <a:p>
            <a:r>
              <a:rPr lang="en-US" b="1" dirty="0"/>
              <a:t>Covered entities:</a:t>
            </a:r>
          </a:p>
          <a:p>
            <a:pPr lvl="1"/>
            <a:r>
              <a:rPr lang="en-US" dirty="0"/>
              <a:t>Health care providers (hospitals, pharmacies) </a:t>
            </a:r>
          </a:p>
          <a:p>
            <a:pPr lvl="1"/>
            <a:r>
              <a:rPr lang="en-US" dirty="0"/>
              <a:t>Health plan provider (Insurance provider)</a:t>
            </a:r>
          </a:p>
          <a:p>
            <a:pPr lvl="1"/>
            <a:r>
              <a:rPr lang="en-US" dirty="0"/>
              <a:t>Health care clearinghouses (help process information so that it can be transmitted in a standard format)</a:t>
            </a:r>
          </a:p>
          <a:p>
            <a:pPr marL="457200" lvl="1" indent="0">
              <a:buNone/>
            </a:pPr>
            <a:endParaRPr lang="en-US" dirty="0"/>
          </a:p>
          <a:p>
            <a:pPr marL="0" indent="0">
              <a:buNone/>
            </a:pPr>
            <a:r>
              <a:rPr lang="en-US" dirty="0"/>
              <a:t>A "business associate" creates, receives, maintains, or transmits protected health information (PHI) on behalf of a covered entity or another business associate acting as a subcontractor. </a:t>
            </a:r>
          </a:p>
        </p:txBody>
      </p:sp>
      <p:sp>
        <p:nvSpPr>
          <p:cNvPr id="4" name="Slide Number Placeholder 3">
            <a:extLst>
              <a:ext uri="{FF2B5EF4-FFF2-40B4-BE49-F238E27FC236}">
                <a16:creationId xmlns:a16="http://schemas.microsoft.com/office/drawing/2014/main" id="{3FA185A7-1AD6-E245-A046-989E8B55B2EE}"/>
              </a:ext>
            </a:extLst>
          </p:cNvPr>
          <p:cNvSpPr>
            <a:spLocks noGrp="1"/>
          </p:cNvSpPr>
          <p:nvPr>
            <p:ph type="sldNum" sz="quarter" idx="12"/>
          </p:nvPr>
        </p:nvSpPr>
        <p:spPr/>
        <p:txBody>
          <a:bodyPr/>
          <a:lstStyle/>
          <a:p>
            <a:fld id="{3E5BF5F9-4D9A-9543-85E8-59158CD2B6EB}" type="slidenum">
              <a:rPr lang="en-US" smtClean="0"/>
              <a:t>4</a:t>
            </a:fld>
            <a:endParaRPr lang="en-US"/>
          </a:p>
        </p:txBody>
      </p:sp>
    </p:spTree>
    <p:extLst>
      <p:ext uri="{BB962C8B-B14F-4D97-AF65-F5344CB8AC3E}">
        <p14:creationId xmlns:p14="http://schemas.microsoft.com/office/powerpoint/2010/main" val="1342549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6339" y="3044279"/>
            <a:ext cx="8534709" cy="769441"/>
          </a:xfrm>
          <a:prstGeom prst="rect">
            <a:avLst/>
          </a:prstGeom>
          <a:noFill/>
        </p:spPr>
        <p:txBody>
          <a:bodyPr wrap="none" rtlCol="0">
            <a:spAutoFit/>
          </a:bodyPr>
          <a:lstStyle/>
          <a:p>
            <a:r>
              <a:rPr lang="en-US" sz="4400" b="1" dirty="0">
                <a:solidFill>
                  <a:srgbClr val="FF0000"/>
                </a:solidFill>
                <a:latin typeface="Arial" charset="0"/>
                <a:ea typeface="Arial" charset="0"/>
                <a:cs typeface="Arial" charset="0"/>
              </a:rPr>
              <a:t>Privacy Principles/Frameworks</a:t>
            </a:r>
          </a:p>
        </p:txBody>
      </p:sp>
      <p:sp>
        <p:nvSpPr>
          <p:cNvPr id="3" name="Slide Number Placeholder 2"/>
          <p:cNvSpPr>
            <a:spLocks noGrp="1"/>
          </p:cNvSpPr>
          <p:nvPr>
            <p:ph type="sldNum" sz="quarter" idx="12"/>
          </p:nvPr>
        </p:nvSpPr>
        <p:spPr/>
        <p:txBody>
          <a:bodyPr/>
          <a:lstStyle/>
          <a:p>
            <a:fld id="{3E5BF5F9-4D9A-9543-85E8-59158CD2B6EB}" type="slidenum">
              <a:rPr lang="en-US" smtClean="0"/>
              <a:t>40</a:t>
            </a:fld>
            <a:endParaRPr lang="en-US"/>
          </a:p>
        </p:txBody>
      </p:sp>
    </p:spTree>
    <p:extLst>
      <p:ext uri="{BB962C8B-B14F-4D97-AF65-F5344CB8AC3E}">
        <p14:creationId xmlns:p14="http://schemas.microsoft.com/office/powerpoint/2010/main" val="778983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9F142F-75A7-044A-AE4B-E52952E9BD8D}"/>
              </a:ext>
            </a:extLst>
          </p:cNvPr>
          <p:cNvSpPr>
            <a:spLocks noGrp="1"/>
          </p:cNvSpPr>
          <p:nvPr>
            <p:ph type="title"/>
          </p:nvPr>
        </p:nvSpPr>
        <p:spPr/>
        <p:txBody>
          <a:bodyPr/>
          <a:lstStyle/>
          <a:p>
            <a:r>
              <a:rPr lang="en-US" dirty="0">
                <a:latin typeface="Arial" charset="0"/>
                <a:ea typeface="Arial" charset="0"/>
                <a:cs typeface="Arial" charset="0"/>
              </a:rPr>
              <a:t>OECD Privacy Frameworks</a:t>
            </a:r>
            <a:endParaRPr lang="en-US" dirty="0"/>
          </a:p>
        </p:txBody>
      </p:sp>
      <p:sp>
        <p:nvSpPr>
          <p:cNvPr id="2" name="Rectangle 1"/>
          <p:cNvSpPr/>
          <p:nvPr/>
        </p:nvSpPr>
        <p:spPr>
          <a:xfrm>
            <a:off x="928913" y="1423008"/>
            <a:ext cx="10711543" cy="1077218"/>
          </a:xfrm>
          <a:prstGeom prst="rect">
            <a:avLst/>
          </a:prstGeom>
        </p:spPr>
        <p:txBody>
          <a:bodyPr wrap="square">
            <a:spAutoFit/>
          </a:bodyPr>
          <a:lstStyle/>
          <a:p>
            <a:r>
              <a:rPr lang="en-US" sz="3200" dirty="0">
                <a:latin typeface="Arial" charset="0"/>
                <a:ea typeface="Arial" charset="0"/>
                <a:cs typeface="Arial" charset="0"/>
              </a:rPr>
              <a:t>OECD</a:t>
            </a:r>
            <a:r>
              <a:rPr lang="en-US" sz="3200" i="1" dirty="0">
                <a:latin typeface="Arial" charset="0"/>
                <a:ea typeface="Arial" charset="0"/>
                <a:cs typeface="Arial" charset="0"/>
              </a:rPr>
              <a:t> Privacy Principles</a:t>
            </a:r>
            <a:r>
              <a:rPr lang="en-US" sz="3200" dirty="0">
                <a:latin typeface="Arial" charset="0"/>
                <a:ea typeface="Arial" charset="0"/>
                <a:cs typeface="Arial" charset="0"/>
              </a:rPr>
              <a:t> provide internationally the most commonly used privacy framework (1980)</a:t>
            </a:r>
            <a:endParaRPr lang="en-US" altLang="en-US" sz="3200" dirty="0">
              <a:latin typeface="Arial" charset="0"/>
              <a:ea typeface="Arial" charset="0"/>
              <a:cs typeface="Arial" charset="0"/>
            </a:endParaRPr>
          </a:p>
        </p:txBody>
      </p:sp>
      <p:sp>
        <p:nvSpPr>
          <p:cNvPr id="5" name="Rectangle 4"/>
          <p:cNvSpPr/>
          <p:nvPr/>
        </p:nvSpPr>
        <p:spPr>
          <a:xfrm>
            <a:off x="928913" y="2773378"/>
            <a:ext cx="6096000" cy="3539430"/>
          </a:xfrm>
          <a:prstGeom prst="rect">
            <a:avLst/>
          </a:prstGeom>
        </p:spPr>
        <p:txBody>
          <a:bodyPr>
            <a:spAutoFit/>
          </a:bodyPr>
          <a:lstStyle/>
          <a:p>
            <a:pPr>
              <a:buFont typeface="+mj-lt"/>
              <a:buAutoNum type="arabicPeriod"/>
            </a:pPr>
            <a:r>
              <a:rPr lang="en-US" sz="2800" b="0" i="0" u="sng" dirty="0">
                <a:solidFill>
                  <a:srgbClr val="008080"/>
                </a:solidFill>
                <a:effectLst/>
                <a:latin typeface="arial" charset="0"/>
                <a:hlinkClick r:id="rId2" tooltip="1. Collection Limitation Principle"/>
              </a:rPr>
              <a:t>Collection Limitation Principle</a:t>
            </a:r>
            <a:endParaRPr lang="en-US" sz="2800" b="0" i="0" dirty="0">
              <a:solidFill>
                <a:srgbClr val="000000"/>
              </a:solidFill>
              <a:effectLst/>
              <a:latin typeface="arial" charset="0"/>
            </a:endParaRPr>
          </a:p>
          <a:p>
            <a:pPr>
              <a:buFont typeface="+mj-lt"/>
              <a:buAutoNum type="arabicPeriod"/>
            </a:pPr>
            <a:r>
              <a:rPr lang="en-US" sz="2800" b="0" i="0" u="sng" dirty="0">
                <a:solidFill>
                  <a:srgbClr val="008080"/>
                </a:solidFill>
                <a:effectLst/>
                <a:latin typeface="arial" charset="0"/>
                <a:hlinkClick r:id="rId3" tooltip="2. Data Quality Principle"/>
              </a:rPr>
              <a:t>Data Quality Principle</a:t>
            </a:r>
            <a:endParaRPr lang="en-US" sz="2800" b="0" i="0" dirty="0">
              <a:solidFill>
                <a:srgbClr val="000000"/>
              </a:solidFill>
              <a:effectLst/>
              <a:latin typeface="arial" charset="0"/>
            </a:endParaRPr>
          </a:p>
          <a:p>
            <a:pPr>
              <a:buFont typeface="+mj-lt"/>
              <a:buAutoNum type="arabicPeriod"/>
            </a:pPr>
            <a:r>
              <a:rPr lang="en-US" sz="2800" b="0" i="0" u="sng" dirty="0">
                <a:solidFill>
                  <a:srgbClr val="008080"/>
                </a:solidFill>
                <a:effectLst/>
                <a:latin typeface="arial" charset="0"/>
                <a:hlinkClick r:id="rId4" tooltip="3. Purpose Specification Principle"/>
              </a:rPr>
              <a:t>Purpose Specification Principle</a:t>
            </a:r>
            <a:endParaRPr lang="en-US" sz="2800" b="0" i="0" dirty="0">
              <a:solidFill>
                <a:srgbClr val="000000"/>
              </a:solidFill>
              <a:effectLst/>
              <a:latin typeface="arial" charset="0"/>
            </a:endParaRPr>
          </a:p>
          <a:p>
            <a:pPr>
              <a:buFont typeface="+mj-lt"/>
              <a:buAutoNum type="arabicPeriod"/>
            </a:pPr>
            <a:r>
              <a:rPr lang="en-US" sz="2800" b="0" i="0" u="sng" dirty="0">
                <a:solidFill>
                  <a:srgbClr val="008080"/>
                </a:solidFill>
                <a:effectLst/>
                <a:latin typeface="arial" charset="0"/>
                <a:hlinkClick r:id="rId5" tooltip="4. Use Limitation Principle"/>
              </a:rPr>
              <a:t>Use Limitation Principle</a:t>
            </a:r>
            <a:endParaRPr lang="en-US" sz="2800" b="0" i="0" dirty="0">
              <a:solidFill>
                <a:srgbClr val="000000"/>
              </a:solidFill>
              <a:effectLst/>
              <a:latin typeface="arial" charset="0"/>
            </a:endParaRPr>
          </a:p>
          <a:p>
            <a:pPr>
              <a:buFont typeface="+mj-lt"/>
              <a:buAutoNum type="arabicPeriod"/>
            </a:pPr>
            <a:r>
              <a:rPr lang="en-US" sz="2800" b="0" i="0" u="sng" dirty="0">
                <a:solidFill>
                  <a:srgbClr val="008080"/>
                </a:solidFill>
                <a:effectLst/>
                <a:latin typeface="arial" charset="0"/>
                <a:hlinkClick r:id="rId6" tooltip="5. Security Safeguards Principle"/>
              </a:rPr>
              <a:t>Security Safeguards Principle</a:t>
            </a:r>
            <a:endParaRPr lang="en-US" sz="2800" b="0" i="0" dirty="0">
              <a:solidFill>
                <a:srgbClr val="000000"/>
              </a:solidFill>
              <a:effectLst/>
              <a:latin typeface="arial" charset="0"/>
            </a:endParaRPr>
          </a:p>
          <a:p>
            <a:pPr>
              <a:buFont typeface="+mj-lt"/>
              <a:buAutoNum type="arabicPeriod"/>
            </a:pPr>
            <a:r>
              <a:rPr lang="en-US" sz="2800" b="0" i="0" u="sng" dirty="0">
                <a:solidFill>
                  <a:srgbClr val="008080"/>
                </a:solidFill>
                <a:effectLst/>
                <a:latin typeface="arial" charset="0"/>
                <a:hlinkClick r:id="rId7" tooltip="6. Openness Principle"/>
              </a:rPr>
              <a:t>Openness Principle</a:t>
            </a:r>
            <a:endParaRPr lang="en-US" sz="2800" b="0" i="0" dirty="0">
              <a:solidFill>
                <a:srgbClr val="000000"/>
              </a:solidFill>
              <a:effectLst/>
              <a:latin typeface="arial" charset="0"/>
            </a:endParaRPr>
          </a:p>
          <a:p>
            <a:pPr>
              <a:buFont typeface="+mj-lt"/>
              <a:buAutoNum type="arabicPeriod"/>
            </a:pPr>
            <a:r>
              <a:rPr lang="en-US" sz="2800" b="0" i="0" u="sng" dirty="0">
                <a:solidFill>
                  <a:srgbClr val="008080"/>
                </a:solidFill>
                <a:effectLst/>
                <a:latin typeface="arial" charset="0"/>
                <a:hlinkClick r:id="rId8" tooltip="7. Individual Participation Principle"/>
              </a:rPr>
              <a:t>Individual Participation Principle</a:t>
            </a:r>
            <a:endParaRPr lang="en-US" sz="2800" b="0" i="0" dirty="0">
              <a:solidFill>
                <a:srgbClr val="000000"/>
              </a:solidFill>
              <a:effectLst/>
              <a:latin typeface="arial" charset="0"/>
            </a:endParaRPr>
          </a:p>
          <a:p>
            <a:pPr>
              <a:buFont typeface="+mj-lt"/>
              <a:buAutoNum type="arabicPeriod"/>
            </a:pPr>
            <a:r>
              <a:rPr lang="en-US" sz="2800" b="0" i="0" u="sng" dirty="0">
                <a:solidFill>
                  <a:srgbClr val="008080"/>
                </a:solidFill>
                <a:effectLst/>
                <a:latin typeface="arial" charset="0"/>
                <a:hlinkClick r:id="rId9" tooltip="8. Accountability Principle"/>
              </a:rPr>
              <a:t>Accountability Principle</a:t>
            </a:r>
            <a:endParaRPr lang="en-US" sz="2800" b="0" i="0" dirty="0">
              <a:solidFill>
                <a:srgbClr val="000000"/>
              </a:solidFill>
              <a:effectLst/>
              <a:latin typeface="arial" charset="0"/>
            </a:endParaRPr>
          </a:p>
        </p:txBody>
      </p:sp>
      <p:sp>
        <p:nvSpPr>
          <p:cNvPr id="6" name="Rectangle 5"/>
          <p:cNvSpPr/>
          <p:nvPr/>
        </p:nvSpPr>
        <p:spPr>
          <a:xfrm>
            <a:off x="6723414" y="4244510"/>
            <a:ext cx="5024003" cy="646331"/>
          </a:xfrm>
          <a:prstGeom prst="rect">
            <a:avLst/>
          </a:prstGeom>
        </p:spPr>
        <p:txBody>
          <a:bodyPr wrap="square">
            <a:spAutoFit/>
          </a:bodyPr>
          <a:lstStyle/>
          <a:p>
            <a:r>
              <a:rPr lang="en-US" sz="3600" b="1" dirty="0">
                <a:hlinkClick r:id="rId10"/>
              </a:rPr>
              <a:t>http://oecdprivacy.org/</a:t>
            </a:r>
            <a:endParaRPr lang="en-US" sz="3600" b="1" dirty="0"/>
          </a:p>
        </p:txBody>
      </p:sp>
      <p:sp>
        <p:nvSpPr>
          <p:cNvPr id="3" name="Slide Number Placeholder 2"/>
          <p:cNvSpPr>
            <a:spLocks noGrp="1"/>
          </p:cNvSpPr>
          <p:nvPr>
            <p:ph type="sldNum" sz="quarter" idx="12"/>
          </p:nvPr>
        </p:nvSpPr>
        <p:spPr/>
        <p:txBody>
          <a:bodyPr/>
          <a:lstStyle/>
          <a:p>
            <a:fld id="{3E5BF5F9-4D9A-9543-85E8-59158CD2B6EB}" type="slidenum">
              <a:rPr lang="en-US" smtClean="0"/>
              <a:t>41</a:t>
            </a:fld>
            <a:endParaRPr lang="en-US"/>
          </a:p>
        </p:txBody>
      </p:sp>
      <p:sp>
        <p:nvSpPr>
          <p:cNvPr id="4" name="Rectangle 3">
            <a:extLst>
              <a:ext uri="{FF2B5EF4-FFF2-40B4-BE49-F238E27FC236}">
                <a16:creationId xmlns:a16="http://schemas.microsoft.com/office/drawing/2014/main" id="{FC276D57-5FE6-ED49-914E-CA0B6087850D}"/>
              </a:ext>
            </a:extLst>
          </p:cNvPr>
          <p:cNvSpPr/>
          <p:nvPr/>
        </p:nvSpPr>
        <p:spPr>
          <a:xfrm>
            <a:off x="2407922" y="6401294"/>
            <a:ext cx="6351547" cy="369332"/>
          </a:xfrm>
          <a:prstGeom prst="rect">
            <a:avLst/>
          </a:prstGeom>
        </p:spPr>
        <p:txBody>
          <a:bodyPr wrap="none">
            <a:spAutoFit/>
          </a:bodyPr>
          <a:lstStyle/>
          <a:p>
            <a:r>
              <a:rPr lang="en-US" b="1" dirty="0"/>
              <a:t>OECD: Organization for Economic Co-operation and Development</a:t>
            </a:r>
          </a:p>
        </p:txBody>
      </p:sp>
    </p:spTree>
    <p:extLst>
      <p:ext uri="{BB962C8B-B14F-4D97-AF65-F5344CB8AC3E}">
        <p14:creationId xmlns:p14="http://schemas.microsoft.com/office/powerpoint/2010/main" val="992518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9C54-8005-8843-AC6B-316388FB727B}"/>
              </a:ext>
            </a:extLst>
          </p:cNvPr>
          <p:cNvSpPr>
            <a:spLocks noGrp="1"/>
          </p:cNvSpPr>
          <p:nvPr>
            <p:ph type="title"/>
          </p:nvPr>
        </p:nvSpPr>
        <p:spPr/>
        <p:txBody>
          <a:bodyPr/>
          <a:lstStyle/>
          <a:p>
            <a:r>
              <a:rPr lang="en-US" dirty="0">
                <a:latin typeface="Arial" charset="0"/>
                <a:ea typeface="Arial" charset="0"/>
                <a:cs typeface="Arial" charset="0"/>
              </a:rPr>
              <a:t>APEC Privacy Framework</a:t>
            </a:r>
            <a:endParaRPr lang="en-US" dirty="0"/>
          </a:p>
        </p:txBody>
      </p:sp>
      <p:pic>
        <p:nvPicPr>
          <p:cNvPr id="8" name="Picture 7" descr="&quot;&quot;">
            <a:extLst>
              <a:ext uri="{FF2B5EF4-FFF2-40B4-BE49-F238E27FC236}">
                <a16:creationId xmlns:a16="http://schemas.microsoft.com/office/drawing/2014/main" id="{A72C08FF-953C-F646-839E-6B34A859361F}"/>
              </a:ext>
            </a:extLst>
          </p:cNvPr>
          <p:cNvPicPr>
            <a:picLocks noChangeAspect="1"/>
          </p:cNvPicPr>
          <p:nvPr/>
        </p:nvPicPr>
        <p:blipFill>
          <a:blip r:embed="rId2"/>
          <a:stretch>
            <a:fillRect/>
          </a:stretch>
        </p:blipFill>
        <p:spPr>
          <a:xfrm>
            <a:off x="182239" y="2002530"/>
            <a:ext cx="5664645" cy="3040199"/>
          </a:xfrm>
          <a:prstGeom prst="rect">
            <a:avLst/>
          </a:prstGeom>
        </p:spPr>
      </p:pic>
      <p:pic>
        <p:nvPicPr>
          <p:cNvPr id="6" name="Picture 5" descr="&quot;&quot;">
            <a:extLst>
              <a:ext uri="{FF2B5EF4-FFF2-40B4-BE49-F238E27FC236}">
                <a16:creationId xmlns:a16="http://schemas.microsoft.com/office/drawing/2014/main" id="{0E3F1486-2134-F148-B979-5135A96520FF}"/>
              </a:ext>
            </a:extLst>
          </p:cNvPr>
          <p:cNvPicPr>
            <a:picLocks noChangeAspect="1"/>
          </p:cNvPicPr>
          <p:nvPr/>
        </p:nvPicPr>
        <p:blipFill>
          <a:blip r:embed="rId3"/>
          <a:stretch>
            <a:fillRect/>
          </a:stretch>
        </p:blipFill>
        <p:spPr>
          <a:xfrm>
            <a:off x="6057899" y="1846268"/>
            <a:ext cx="6016869" cy="3352724"/>
          </a:xfrm>
          <a:prstGeom prst="rect">
            <a:avLst/>
          </a:prstGeom>
        </p:spPr>
      </p:pic>
      <p:sp>
        <p:nvSpPr>
          <p:cNvPr id="9" name="Rectangle 8">
            <a:extLst>
              <a:ext uri="{FF2B5EF4-FFF2-40B4-BE49-F238E27FC236}">
                <a16:creationId xmlns:a16="http://schemas.microsoft.com/office/drawing/2014/main" id="{AA10415C-6625-004A-8E1C-625C1A3E1238}"/>
              </a:ext>
            </a:extLst>
          </p:cNvPr>
          <p:cNvSpPr/>
          <p:nvPr/>
        </p:nvSpPr>
        <p:spPr>
          <a:xfrm>
            <a:off x="182239" y="5876921"/>
            <a:ext cx="11482223" cy="369332"/>
          </a:xfrm>
          <a:prstGeom prst="rect">
            <a:avLst/>
          </a:prstGeom>
        </p:spPr>
        <p:txBody>
          <a:bodyPr wrap="square">
            <a:spAutoFit/>
          </a:bodyPr>
          <a:lstStyle/>
          <a:p>
            <a:r>
              <a:rPr lang="en-US" dirty="0">
                <a:hlinkClick r:id="rId4"/>
              </a:rPr>
              <a:t>https://www.yumpu.com/en/document/read/40566302/an-overview-of-the-principles-established-by-the-apec-privacy-</a:t>
            </a:r>
            <a:endParaRPr lang="en-US" dirty="0"/>
          </a:p>
        </p:txBody>
      </p:sp>
      <p:sp>
        <p:nvSpPr>
          <p:cNvPr id="4" name="Slide Number Placeholder 3"/>
          <p:cNvSpPr>
            <a:spLocks noGrp="1"/>
          </p:cNvSpPr>
          <p:nvPr>
            <p:ph type="sldNum" sz="quarter" idx="12"/>
          </p:nvPr>
        </p:nvSpPr>
        <p:spPr/>
        <p:txBody>
          <a:bodyPr/>
          <a:lstStyle/>
          <a:p>
            <a:fld id="{3E5BF5F9-4D9A-9543-85E8-59158CD2B6EB}" type="slidenum">
              <a:rPr lang="en-US" smtClean="0"/>
              <a:t>42</a:t>
            </a:fld>
            <a:endParaRPr lang="en-US"/>
          </a:p>
        </p:txBody>
      </p:sp>
      <p:sp>
        <p:nvSpPr>
          <p:cNvPr id="3" name="Rectangle 2">
            <a:extLst>
              <a:ext uri="{FF2B5EF4-FFF2-40B4-BE49-F238E27FC236}">
                <a16:creationId xmlns:a16="http://schemas.microsoft.com/office/drawing/2014/main" id="{7879125F-DC77-3F4A-9F2F-232BA3F707B8}"/>
              </a:ext>
            </a:extLst>
          </p:cNvPr>
          <p:cNvSpPr/>
          <p:nvPr/>
        </p:nvSpPr>
        <p:spPr>
          <a:xfrm>
            <a:off x="1959570" y="6356350"/>
            <a:ext cx="4076950" cy="369332"/>
          </a:xfrm>
          <a:prstGeom prst="rect">
            <a:avLst/>
          </a:prstGeom>
        </p:spPr>
        <p:txBody>
          <a:bodyPr wrap="none">
            <a:spAutoFit/>
          </a:bodyPr>
          <a:lstStyle/>
          <a:p>
            <a:r>
              <a:rPr lang="en-US" b="1" dirty="0"/>
              <a:t>APEC: Asia-Pacific Economic Cooperation</a:t>
            </a:r>
          </a:p>
        </p:txBody>
      </p:sp>
    </p:spTree>
    <p:extLst>
      <p:ext uri="{BB962C8B-B14F-4D97-AF65-F5344CB8AC3E}">
        <p14:creationId xmlns:p14="http://schemas.microsoft.com/office/powerpoint/2010/main" val="3579591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CD900-E2AC-C54A-8E43-70D751712F32}"/>
              </a:ext>
            </a:extLst>
          </p:cNvPr>
          <p:cNvSpPr>
            <a:spLocks noGrp="1"/>
          </p:cNvSpPr>
          <p:nvPr>
            <p:ph type="title"/>
          </p:nvPr>
        </p:nvSpPr>
        <p:spPr>
          <a:xfrm>
            <a:off x="627185" y="0"/>
            <a:ext cx="11245948" cy="1325563"/>
          </a:xfrm>
        </p:spPr>
        <p:txBody>
          <a:bodyPr>
            <a:normAutofit/>
          </a:bodyPr>
          <a:lstStyle/>
          <a:p>
            <a:r>
              <a:rPr lang="en-US" dirty="0">
                <a:latin typeface="Arial" charset="0"/>
                <a:ea typeface="Arial" charset="0"/>
                <a:cs typeface="Arial" charset="0"/>
              </a:rPr>
              <a:t>NIST Privacy Framework (working draft)</a:t>
            </a:r>
            <a:endParaRPr lang="en-US" dirty="0"/>
          </a:p>
        </p:txBody>
      </p:sp>
      <p:pic>
        <p:nvPicPr>
          <p:cNvPr id="6" name="Picture 5" descr="NIST privacy framework">
            <a:extLst>
              <a:ext uri="{FF2B5EF4-FFF2-40B4-BE49-F238E27FC236}">
                <a16:creationId xmlns:a16="http://schemas.microsoft.com/office/drawing/2014/main" id="{28158666-8E0A-7444-A01A-F66C55684946}"/>
              </a:ext>
            </a:extLst>
          </p:cNvPr>
          <p:cNvPicPr>
            <a:picLocks noChangeAspect="1"/>
          </p:cNvPicPr>
          <p:nvPr/>
        </p:nvPicPr>
        <p:blipFill>
          <a:blip r:embed="rId2"/>
          <a:stretch>
            <a:fillRect/>
          </a:stretch>
        </p:blipFill>
        <p:spPr>
          <a:xfrm>
            <a:off x="769327" y="1093565"/>
            <a:ext cx="9617940" cy="5116995"/>
          </a:xfrm>
          <a:prstGeom prst="rect">
            <a:avLst/>
          </a:prstGeom>
        </p:spPr>
      </p:pic>
      <p:sp>
        <p:nvSpPr>
          <p:cNvPr id="7" name="Rectangle 6">
            <a:extLst>
              <a:ext uri="{FF2B5EF4-FFF2-40B4-BE49-F238E27FC236}">
                <a16:creationId xmlns:a16="http://schemas.microsoft.com/office/drawing/2014/main" id="{20D3EB3A-9118-0744-9E1A-1CDCBBA00F2F}"/>
              </a:ext>
            </a:extLst>
          </p:cNvPr>
          <p:cNvSpPr/>
          <p:nvPr/>
        </p:nvSpPr>
        <p:spPr>
          <a:xfrm>
            <a:off x="529982" y="6394742"/>
            <a:ext cx="10096630" cy="338554"/>
          </a:xfrm>
          <a:prstGeom prst="rect">
            <a:avLst/>
          </a:prstGeom>
        </p:spPr>
        <p:txBody>
          <a:bodyPr wrap="square">
            <a:spAutoFit/>
          </a:bodyPr>
          <a:lstStyle/>
          <a:p>
            <a:r>
              <a:rPr lang="en-US" sz="1600" dirty="0">
                <a:hlinkClick r:id="rId3"/>
              </a:rPr>
              <a:t>https://www.nist.gov/sites/default/files/documents/2019/09/09/nist_privacy_framework_preliminary_draft.pdf</a:t>
            </a:r>
            <a:endParaRPr lang="en-US" sz="1600" dirty="0"/>
          </a:p>
        </p:txBody>
      </p:sp>
      <p:sp>
        <p:nvSpPr>
          <p:cNvPr id="4" name="Slide Number Placeholder 3"/>
          <p:cNvSpPr>
            <a:spLocks noGrp="1"/>
          </p:cNvSpPr>
          <p:nvPr>
            <p:ph type="sldNum" sz="quarter" idx="12"/>
          </p:nvPr>
        </p:nvSpPr>
        <p:spPr/>
        <p:txBody>
          <a:bodyPr/>
          <a:lstStyle/>
          <a:p>
            <a:fld id="{3E5BF5F9-4D9A-9543-85E8-59158CD2B6EB}" type="slidenum">
              <a:rPr lang="en-US" smtClean="0"/>
              <a:t>43</a:t>
            </a:fld>
            <a:endParaRPr lang="en-US"/>
          </a:p>
        </p:txBody>
      </p:sp>
    </p:spTree>
    <p:extLst>
      <p:ext uri="{BB962C8B-B14F-4D97-AF65-F5344CB8AC3E}">
        <p14:creationId xmlns:p14="http://schemas.microsoft.com/office/powerpoint/2010/main" val="2860453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7FA4-320A-D946-88BC-CD9D00C86820}"/>
              </a:ext>
            </a:extLst>
          </p:cNvPr>
          <p:cNvSpPr>
            <a:spLocks noGrp="1"/>
          </p:cNvSpPr>
          <p:nvPr>
            <p:ph type="title"/>
          </p:nvPr>
        </p:nvSpPr>
        <p:spPr>
          <a:xfrm>
            <a:off x="290146" y="149089"/>
            <a:ext cx="11535508" cy="1325563"/>
          </a:xfrm>
        </p:spPr>
        <p:txBody>
          <a:bodyPr>
            <a:normAutofit/>
          </a:bodyPr>
          <a:lstStyle/>
          <a:p>
            <a:r>
              <a:rPr lang="en-US" dirty="0">
                <a:latin typeface="Arial" charset="0"/>
                <a:ea typeface="Arial" charset="0"/>
                <a:cs typeface="Arial" charset="0"/>
              </a:rPr>
              <a:t>NIST Privacy Framework (working draft)</a:t>
            </a:r>
            <a:endParaRPr lang="en-US" dirty="0"/>
          </a:p>
        </p:txBody>
      </p:sp>
      <p:pic>
        <p:nvPicPr>
          <p:cNvPr id="3" name="Picture 2" descr="NIST privacy framework">
            <a:extLst>
              <a:ext uri="{FF2B5EF4-FFF2-40B4-BE49-F238E27FC236}">
                <a16:creationId xmlns:a16="http://schemas.microsoft.com/office/drawing/2014/main" id="{6D4BC9D6-4C37-6240-96F8-223F6B4B3238}"/>
              </a:ext>
            </a:extLst>
          </p:cNvPr>
          <p:cNvPicPr>
            <a:picLocks noChangeAspect="1"/>
          </p:cNvPicPr>
          <p:nvPr/>
        </p:nvPicPr>
        <p:blipFill>
          <a:blip r:embed="rId2"/>
          <a:stretch>
            <a:fillRect/>
          </a:stretch>
        </p:blipFill>
        <p:spPr>
          <a:xfrm>
            <a:off x="525532" y="1289538"/>
            <a:ext cx="10828268" cy="5066812"/>
          </a:xfrm>
          <a:prstGeom prst="rect">
            <a:avLst/>
          </a:prstGeom>
        </p:spPr>
      </p:pic>
      <p:sp>
        <p:nvSpPr>
          <p:cNvPr id="4" name="Slide Number Placeholder 3"/>
          <p:cNvSpPr>
            <a:spLocks noGrp="1"/>
          </p:cNvSpPr>
          <p:nvPr>
            <p:ph type="sldNum" sz="quarter" idx="12"/>
          </p:nvPr>
        </p:nvSpPr>
        <p:spPr/>
        <p:txBody>
          <a:bodyPr/>
          <a:lstStyle/>
          <a:p>
            <a:fld id="{3E5BF5F9-4D9A-9543-85E8-59158CD2B6EB}" type="slidenum">
              <a:rPr lang="en-US" smtClean="0"/>
              <a:t>44</a:t>
            </a:fld>
            <a:endParaRPr lang="en-US"/>
          </a:p>
        </p:txBody>
      </p:sp>
    </p:spTree>
    <p:extLst>
      <p:ext uri="{BB962C8B-B14F-4D97-AF65-F5344CB8AC3E}">
        <p14:creationId xmlns:p14="http://schemas.microsoft.com/office/powerpoint/2010/main" val="884281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20F4C1-B361-CD44-A686-3B29F778AC8A}"/>
              </a:ext>
            </a:extLst>
          </p:cNvPr>
          <p:cNvSpPr>
            <a:spLocks noGrp="1"/>
          </p:cNvSpPr>
          <p:nvPr>
            <p:ph type="title"/>
          </p:nvPr>
        </p:nvSpPr>
        <p:spPr>
          <a:xfrm>
            <a:off x="641252" y="156331"/>
            <a:ext cx="10515600" cy="1325563"/>
          </a:xfrm>
        </p:spPr>
        <p:txBody>
          <a:bodyPr/>
          <a:lstStyle/>
          <a:p>
            <a:r>
              <a:rPr lang="en-US" dirty="0">
                <a:latin typeface="Arial" charset="0"/>
                <a:ea typeface="Arial" charset="0"/>
                <a:cs typeface="Arial" charset="0"/>
              </a:rPr>
              <a:t>IAPP’s Privacy by Design</a:t>
            </a:r>
            <a:endParaRPr lang="en-US" dirty="0"/>
          </a:p>
        </p:txBody>
      </p:sp>
      <p:sp>
        <p:nvSpPr>
          <p:cNvPr id="2" name="Rectangle 1">
            <a:extLst>
              <a:ext uri="{FF2B5EF4-FFF2-40B4-BE49-F238E27FC236}">
                <a16:creationId xmlns:a16="http://schemas.microsoft.com/office/drawing/2014/main" id="{D725A9A2-0E80-9448-ACBB-719E6C8B3C50}"/>
              </a:ext>
            </a:extLst>
          </p:cNvPr>
          <p:cNvSpPr/>
          <p:nvPr/>
        </p:nvSpPr>
        <p:spPr>
          <a:xfrm>
            <a:off x="375138" y="6397086"/>
            <a:ext cx="10269415" cy="338554"/>
          </a:xfrm>
          <a:prstGeom prst="rect">
            <a:avLst/>
          </a:prstGeom>
        </p:spPr>
        <p:txBody>
          <a:bodyPr wrap="square">
            <a:spAutoFit/>
          </a:bodyPr>
          <a:lstStyle/>
          <a:p>
            <a:r>
              <a:rPr lang="en-US" sz="1600" dirty="0">
                <a:hlinkClick r:id="rId2"/>
              </a:rPr>
              <a:t>https://iapp.org/media/pdf/resource_center/Privacy%20by%20Design%20-%207%20Foundational%20Principles.pdf</a:t>
            </a:r>
            <a:endParaRPr lang="en-US" sz="1600" dirty="0"/>
          </a:p>
        </p:txBody>
      </p:sp>
      <p:sp>
        <p:nvSpPr>
          <p:cNvPr id="3" name="Rectangle 2">
            <a:extLst>
              <a:ext uri="{FF2B5EF4-FFF2-40B4-BE49-F238E27FC236}">
                <a16:creationId xmlns:a16="http://schemas.microsoft.com/office/drawing/2014/main" id="{B8054B6E-D9CB-8342-AA86-053344AB0642}"/>
              </a:ext>
            </a:extLst>
          </p:cNvPr>
          <p:cNvSpPr/>
          <p:nvPr/>
        </p:nvSpPr>
        <p:spPr>
          <a:xfrm>
            <a:off x="375138" y="1395971"/>
            <a:ext cx="11590825" cy="461664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Proactive not Reactive</a:t>
            </a:r>
            <a:r>
              <a:rPr lang="en-US" dirty="0">
                <a:latin typeface="Arial" panose="020B0604020202020204" pitchFamily="34" charset="0"/>
                <a:cs typeface="Arial" panose="020B0604020202020204" pitchFamily="34" charset="0"/>
              </a:rPr>
              <a:t>: Privacy by Design comes before-the-fact, not after.</a:t>
            </a:r>
          </a:p>
          <a:p>
            <a:endParaRPr lang="en-US" sz="1200"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Privacy as the Default</a:t>
            </a:r>
            <a:r>
              <a:rPr lang="en-US" dirty="0">
                <a:latin typeface="Arial" panose="020B0604020202020204" pitchFamily="34" charset="0"/>
                <a:cs typeface="Arial" panose="020B0604020202020204" pitchFamily="34" charset="0"/>
              </a:rPr>
              <a:t>: No action is required on the part of the individual to protect their privacy − it is built into the system, by default</a:t>
            </a:r>
          </a:p>
          <a:p>
            <a:endParaRPr lang="en-US" sz="1200"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Privacy Embedded into Design</a:t>
            </a:r>
            <a:r>
              <a:rPr lang="en-US" dirty="0">
                <a:latin typeface="Arial" panose="020B0604020202020204" pitchFamily="34" charset="0"/>
                <a:cs typeface="Arial" panose="020B0604020202020204" pitchFamily="34" charset="0"/>
              </a:rPr>
              <a:t>: Privacy becomes an essential component of the core functionality being delivered</a:t>
            </a:r>
          </a:p>
          <a:p>
            <a:endParaRPr lang="en-US" sz="1400"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Full Functionality – Positive-Sum, not Zero-Sum</a:t>
            </a:r>
            <a:r>
              <a:rPr lang="en-US" dirty="0">
                <a:latin typeface="Arial" panose="020B0604020202020204" pitchFamily="34" charset="0"/>
                <a:cs typeface="Arial" panose="020B0604020202020204" pitchFamily="34" charset="0"/>
              </a:rPr>
              <a:t>: Privacy by Design avoids the pretense of false dichotomies, such as privacy vs. security</a:t>
            </a:r>
          </a:p>
          <a:p>
            <a:endParaRPr lang="en-US" sz="1400"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End-to-End Security – Lifecycle Protection</a:t>
            </a:r>
            <a:r>
              <a:rPr lang="en-US" dirty="0">
                <a:latin typeface="Arial" panose="020B0604020202020204" pitchFamily="34" charset="0"/>
                <a:cs typeface="Arial" panose="020B0604020202020204" pitchFamily="34" charset="0"/>
              </a:rPr>
              <a:t>: Strong security measures are essential to privacy, from start to finish.</a:t>
            </a:r>
          </a:p>
          <a:p>
            <a:endParaRPr lang="en-US" sz="1400"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Visibility and Transparency</a:t>
            </a:r>
            <a:r>
              <a:rPr lang="en-US" dirty="0">
                <a:latin typeface="Arial" panose="020B0604020202020204" pitchFamily="34" charset="0"/>
                <a:cs typeface="Arial" panose="020B0604020202020204" pitchFamily="34" charset="0"/>
              </a:rPr>
              <a:t>: Operating according to the stated promises and objectives, subject to independent verification.</a:t>
            </a:r>
          </a:p>
          <a:p>
            <a:endParaRPr lang="en-US" sz="1200"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Respect for User Privacy</a:t>
            </a:r>
            <a:r>
              <a:rPr lang="en-US" dirty="0">
                <a:latin typeface="Arial" panose="020B0604020202020204" pitchFamily="34" charset="0"/>
                <a:cs typeface="Arial" panose="020B0604020202020204" pitchFamily="34" charset="0"/>
              </a:rPr>
              <a:t>: Strong privacy defaults, appropriate notice, and empowering user-friendly options. </a:t>
            </a:r>
          </a:p>
        </p:txBody>
      </p:sp>
      <p:sp>
        <p:nvSpPr>
          <p:cNvPr id="4" name="Slide Number Placeholder 3"/>
          <p:cNvSpPr>
            <a:spLocks noGrp="1"/>
          </p:cNvSpPr>
          <p:nvPr>
            <p:ph type="sldNum" sz="quarter" idx="12"/>
          </p:nvPr>
        </p:nvSpPr>
        <p:spPr/>
        <p:txBody>
          <a:bodyPr/>
          <a:lstStyle/>
          <a:p>
            <a:fld id="{3E5BF5F9-4D9A-9543-85E8-59158CD2B6EB}" type="slidenum">
              <a:rPr lang="en-US" smtClean="0"/>
              <a:t>45</a:t>
            </a:fld>
            <a:endParaRPr lang="en-US"/>
          </a:p>
        </p:txBody>
      </p:sp>
      <p:sp>
        <p:nvSpPr>
          <p:cNvPr id="5" name="Rectangle 4">
            <a:extLst>
              <a:ext uri="{FF2B5EF4-FFF2-40B4-BE49-F238E27FC236}">
                <a16:creationId xmlns:a16="http://schemas.microsoft.com/office/drawing/2014/main" id="{393A235B-8201-FA4F-88C4-C7697D10D9C1}"/>
              </a:ext>
            </a:extLst>
          </p:cNvPr>
          <p:cNvSpPr/>
          <p:nvPr/>
        </p:nvSpPr>
        <p:spPr>
          <a:xfrm>
            <a:off x="2114055" y="6065191"/>
            <a:ext cx="5439118" cy="369332"/>
          </a:xfrm>
          <a:prstGeom prst="rect">
            <a:avLst/>
          </a:prstGeom>
        </p:spPr>
        <p:txBody>
          <a:bodyPr wrap="none">
            <a:spAutoFit/>
          </a:bodyPr>
          <a:lstStyle/>
          <a:p>
            <a:r>
              <a:rPr lang="en-US" b="1" dirty="0"/>
              <a:t>IAPP: International Association of Privacy Professionals</a:t>
            </a:r>
          </a:p>
        </p:txBody>
      </p:sp>
    </p:spTree>
    <p:extLst>
      <p:ext uri="{BB962C8B-B14F-4D97-AF65-F5344CB8AC3E}">
        <p14:creationId xmlns:p14="http://schemas.microsoft.com/office/powerpoint/2010/main" val="4112004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9227-2EC4-984D-BC9D-7DCFAA5E4C02}"/>
              </a:ext>
            </a:extLst>
          </p:cNvPr>
          <p:cNvSpPr>
            <a:spLocks noGrp="1"/>
          </p:cNvSpPr>
          <p:nvPr>
            <p:ph type="title"/>
          </p:nvPr>
        </p:nvSpPr>
        <p:spPr/>
        <p:txBody>
          <a:bodyPr/>
          <a:lstStyle/>
          <a:p>
            <a:r>
              <a:rPr lang="en-US" dirty="0">
                <a:latin typeface="Arial" charset="0"/>
                <a:ea typeface="Arial" charset="0"/>
                <a:cs typeface="Arial" charset="0"/>
              </a:rPr>
              <a:t>Logistics</a:t>
            </a:r>
            <a:endParaRPr lang="en-US" dirty="0"/>
          </a:p>
        </p:txBody>
      </p:sp>
      <p:sp>
        <p:nvSpPr>
          <p:cNvPr id="3" name="Rectangle 2"/>
          <p:cNvSpPr/>
          <p:nvPr/>
        </p:nvSpPr>
        <p:spPr>
          <a:xfrm>
            <a:off x="665153" y="1554821"/>
            <a:ext cx="11280661" cy="1384995"/>
          </a:xfrm>
          <a:prstGeom prst="rect">
            <a:avLst/>
          </a:prstGeom>
        </p:spPr>
        <p:txBody>
          <a:bodyPr wrap="square">
            <a:spAutoFit/>
          </a:bodyPr>
          <a:lstStyle/>
          <a:p>
            <a:pPr marL="457200" indent="-457200">
              <a:buFont typeface="Wingdings" charset="2"/>
              <a:buChar char="Ø"/>
            </a:pPr>
            <a:endParaRPr lang="en-US" sz="2800" dirty="0">
              <a:latin typeface="Arial" charset="0"/>
              <a:ea typeface="Arial" charset="0"/>
              <a:cs typeface="Arial" charset="0"/>
            </a:endParaRPr>
          </a:p>
          <a:p>
            <a:pPr marL="457200" indent="-457200">
              <a:buFont typeface="Wingdings" charset="2"/>
              <a:buChar char="Ø"/>
            </a:pPr>
            <a:r>
              <a:rPr lang="en-US" sz="2800" dirty="0">
                <a:latin typeface="Arial" charset="0"/>
                <a:ea typeface="Arial" charset="0"/>
                <a:cs typeface="Arial" charset="0"/>
              </a:rPr>
              <a:t>Homework 4 due Oct 23 @11:59pm</a:t>
            </a:r>
          </a:p>
          <a:p>
            <a:pPr marL="457200" indent="-457200">
              <a:buFont typeface="Wingdings" charset="2"/>
              <a:buChar char="Ø"/>
            </a:pPr>
            <a:endParaRPr lang="en-US" sz="2800"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46</a:t>
            </a:fld>
            <a:endParaRPr lang="en-US"/>
          </a:p>
        </p:txBody>
      </p:sp>
    </p:spTree>
    <p:extLst>
      <p:ext uri="{BB962C8B-B14F-4D97-AF65-F5344CB8AC3E}">
        <p14:creationId xmlns:p14="http://schemas.microsoft.com/office/powerpoint/2010/main" val="34202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254767"/>
            <a:ext cx="10515600" cy="1325563"/>
          </a:xfrm>
        </p:spPr>
        <p:txBody>
          <a:bodyPr/>
          <a:lstStyle/>
          <a:p>
            <a:r>
              <a:rPr lang="en-GB" b="1" dirty="0">
                <a:solidFill>
                  <a:srgbClr val="FF0000"/>
                </a:solidFill>
                <a:latin typeface="Arial" charset="0"/>
                <a:ea typeface="Arial" charset="0"/>
                <a:cs typeface="Arial" charset="0"/>
              </a:rPr>
              <a:t>Breaking down HIPPA</a:t>
            </a:r>
          </a:p>
        </p:txBody>
      </p:sp>
      <p:sp>
        <p:nvSpPr>
          <p:cNvPr id="3" name="Rectangle 2"/>
          <p:cNvSpPr/>
          <p:nvPr/>
        </p:nvSpPr>
        <p:spPr>
          <a:xfrm>
            <a:off x="396765" y="1761668"/>
            <a:ext cx="9664262" cy="3194721"/>
          </a:xfrm>
          <a:prstGeom prst="rect">
            <a:avLst/>
          </a:prstGeom>
        </p:spPr>
        <p:txBody>
          <a:bodyPr wrap="square">
            <a:spAutoFit/>
          </a:bodyPr>
          <a:lstStyle/>
          <a:p>
            <a:pPr marL="457200" indent="-457200">
              <a:lnSpc>
                <a:spcPct val="90000"/>
              </a:lnSpc>
              <a:buFont typeface="Wingdings" charset="2"/>
              <a:buChar char="Ø"/>
            </a:pPr>
            <a:r>
              <a:rPr lang="en-US" altLang="en-US" sz="2800" dirty="0">
                <a:latin typeface="Arial" charset="0"/>
                <a:ea typeface="Arial" charset="0"/>
                <a:cs typeface="Arial" charset="0"/>
              </a:rPr>
              <a:t>Overseen by: Department of Health &amp; Human Services (HHS) and enforced by Office for Civil Rights (OCR)</a:t>
            </a:r>
          </a:p>
          <a:p>
            <a:pPr>
              <a:lnSpc>
                <a:spcPct val="90000"/>
              </a:lnSpc>
            </a:pPr>
            <a:endParaRPr lang="en-US" altLang="en-US" sz="2800" dirty="0">
              <a:latin typeface="Arial" charset="0"/>
              <a:ea typeface="Arial" charset="0"/>
              <a:cs typeface="Arial" charset="0"/>
            </a:endParaRPr>
          </a:p>
          <a:p>
            <a:pPr marL="457200" indent="-457200">
              <a:lnSpc>
                <a:spcPct val="90000"/>
              </a:lnSpc>
              <a:buFont typeface="Wingdings" charset="2"/>
              <a:buChar char="Ø"/>
            </a:pPr>
            <a:r>
              <a:rPr lang="en-US" altLang="en-US" sz="2800" dirty="0">
                <a:latin typeface="Arial" charset="0"/>
                <a:ea typeface="Arial" charset="0"/>
                <a:cs typeface="Arial" charset="0"/>
              </a:rPr>
              <a:t>Regulations on:</a:t>
            </a:r>
          </a:p>
          <a:p>
            <a:pPr marL="914400" lvl="1" indent="-457200">
              <a:lnSpc>
                <a:spcPct val="90000"/>
              </a:lnSpc>
              <a:buFont typeface="Arial" charset="0"/>
              <a:buChar char="•"/>
            </a:pPr>
            <a:r>
              <a:rPr lang="en-US" altLang="en-US" sz="2800" dirty="0">
                <a:latin typeface="Arial" charset="0"/>
                <a:ea typeface="Arial" charset="0"/>
                <a:cs typeface="Arial" charset="0"/>
              </a:rPr>
              <a:t>Privacy of health information</a:t>
            </a:r>
          </a:p>
          <a:p>
            <a:pPr marL="914400" lvl="1" indent="-457200">
              <a:lnSpc>
                <a:spcPct val="90000"/>
              </a:lnSpc>
              <a:buFont typeface="Arial" charset="0"/>
              <a:buChar char="•"/>
            </a:pPr>
            <a:r>
              <a:rPr lang="en-US" altLang="en-US" sz="2800" dirty="0">
                <a:latin typeface="Arial" charset="0"/>
                <a:ea typeface="Arial" charset="0"/>
                <a:cs typeface="Arial" charset="0"/>
              </a:rPr>
              <a:t>Security of health information</a:t>
            </a:r>
          </a:p>
          <a:p>
            <a:pPr marL="914400" lvl="1" indent="-457200">
              <a:lnSpc>
                <a:spcPct val="90000"/>
              </a:lnSpc>
              <a:buFont typeface="Arial" charset="0"/>
              <a:buChar char="•"/>
            </a:pPr>
            <a:r>
              <a:rPr lang="en-US" altLang="en-US" sz="2800" dirty="0">
                <a:latin typeface="Arial" charset="0"/>
                <a:ea typeface="Arial" charset="0"/>
                <a:cs typeface="Arial" charset="0"/>
              </a:rPr>
              <a:t>Notification of breaches of confidentiality</a:t>
            </a:r>
          </a:p>
          <a:p>
            <a:pPr marL="914400" lvl="1" indent="-457200">
              <a:lnSpc>
                <a:spcPct val="90000"/>
              </a:lnSpc>
              <a:buFont typeface="Arial" charset="0"/>
              <a:buChar char="•"/>
            </a:pPr>
            <a:r>
              <a:rPr lang="en-US" altLang="en-US" sz="2800" dirty="0">
                <a:latin typeface="Arial" charset="0"/>
                <a:ea typeface="Arial" charset="0"/>
                <a:cs typeface="Arial" charset="0"/>
              </a:rPr>
              <a:t>Penalties for violating HIPAA</a:t>
            </a:r>
          </a:p>
        </p:txBody>
      </p:sp>
      <p:pic>
        <p:nvPicPr>
          <p:cNvPr id="6" name="Picture 6" descr="Inspecting HIPPA policy"/>
          <p:cNvPicPr>
            <a:picLocks noChangeAspect="1" noChangeArrowheads="1"/>
          </p:cNvPicPr>
          <p:nvPr/>
        </p:nvPicPr>
        <p:blipFill>
          <a:blip r:embed="rId3" cstate="print"/>
          <a:srcRect/>
          <a:stretch>
            <a:fillRect/>
          </a:stretch>
        </p:blipFill>
        <p:spPr bwMode="auto">
          <a:xfrm>
            <a:off x="9511863" y="3690574"/>
            <a:ext cx="2590800" cy="2301875"/>
          </a:xfrm>
          <a:prstGeom prst="rect">
            <a:avLst/>
          </a:prstGeom>
          <a:noFill/>
          <a:ln w="9525">
            <a:noFill/>
            <a:miter lim="800000"/>
            <a:headEnd/>
            <a:tailEnd/>
          </a:ln>
        </p:spPr>
      </p:pic>
      <p:pic>
        <p:nvPicPr>
          <p:cNvPr id="5" name="Picture 5" descr="Inspecting HIPPA policy"/>
          <p:cNvPicPr>
            <a:picLocks noChangeAspect="1" noChangeArrowheads="1"/>
          </p:cNvPicPr>
          <p:nvPr/>
        </p:nvPicPr>
        <p:blipFill>
          <a:blip r:embed="rId4" cstate="print"/>
          <a:srcRect/>
          <a:stretch>
            <a:fillRect/>
          </a:stretch>
        </p:blipFill>
        <p:spPr bwMode="auto">
          <a:xfrm>
            <a:off x="8035292" y="4270207"/>
            <a:ext cx="1476571" cy="1615000"/>
          </a:xfrm>
          <a:prstGeom prst="rect">
            <a:avLst/>
          </a:prstGeom>
          <a:noFill/>
          <a:ln w="9525">
            <a:noFill/>
            <a:miter lim="800000"/>
            <a:headEnd/>
            <a:tailEnd/>
          </a:ln>
        </p:spPr>
      </p:pic>
      <p:sp>
        <p:nvSpPr>
          <p:cNvPr id="7" name="Rectangle 6"/>
          <p:cNvSpPr/>
          <p:nvPr/>
        </p:nvSpPr>
        <p:spPr>
          <a:xfrm>
            <a:off x="8312246" y="6109508"/>
            <a:ext cx="3749809" cy="369332"/>
          </a:xfrm>
          <a:prstGeom prst="rect">
            <a:avLst/>
          </a:prstGeom>
        </p:spPr>
        <p:txBody>
          <a:bodyPr wrap="none">
            <a:spAutoFit/>
          </a:bodyPr>
          <a:lstStyle/>
          <a:p>
            <a:r>
              <a:rPr lang="en-GB" b="1">
                <a:solidFill>
                  <a:srgbClr val="FF0000"/>
                </a:solidFill>
                <a:latin typeface="Arial" charset="0"/>
                <a:ea typeface="Arial" charset="0"/>
                <a:cs typeface="Arial" charset="0"/>
              </a:rPr>
              <a:t>Looking inside the HIPPA </a:t>
            </a:r>
            <a:r>
              <a:rPr lang="en-GB" b="1" dirty="0">
                <a:solidFill>
                  <a:srgbClr val="FF0000"/>
                </a:solidFill>
                <a:latin typeface="Arial" charset="0"/>
                <a:ea typeface="Arial" charset="0"/>
                <a:cs typeface="Arial" charset="0"/>
              </a:rPr>
              <a:t>HIPPO</a:t>
            </a:r>
            <a:endParaRPr lang="en-US" dirty="0"/>
          </a:p>
        </p:txBody>
      </p:sp>
      <p:sp>
        <p:nvSpPr>
          <p:cNvPr id="4" name="Slide Number Placeholder 3"/>
          <p:cNvSpPr>
            <a:spLocks noGrp="1"/>
          </p:cNvSpPr>
          <p:nvPr>
            <p:ph type="sldNum" sz="quarter" idx="12"/>
          </p:nvPr>
        </p:nvSpPr>
        <p:spPr/>
        <p:txBody>
          <a:bodyPr/>
          <a:lstStyle/>
          <a:p>
            <a:fld id="{3E5BF5F9-4D9A-9543-85E8-59158CD2B6EB}" type="slidenum">
              <a:rPr lang="en-US" smtClean="0"/>
              <a:t>5</a:t>
            </a:fld>
            <a:endParaRPr lang="en-US"/>
          </a:p>
        </p:txBody>
      </p:sp>
    </p:spTree>
    <p:extLst>
      <p:ext uri="{BB962C8B-B14F-4D97-AF65-F5344CB8AC3E}">
        <p14:creationId xmlns:p14="http://schemas.microsoft.com/office/powerpoint/2010/main" val="556040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5" y="112877"/>
            <a:ext cx="10515600" cy="1325563"/>
          </a:xfrm>
        </p:spPr>
        <p:txBody>
          <a:bodyPr/>
          <a:lstStyle/>
          <a:p>
            <a:r>
              <a:rPr lang="en-GB" b="1" dirty="0">
                <a:solidFill>
                  <a:srgbClr val="FF0000"/>
                </a:solidFill>
                <a:latin typeface="Arial" charset="0"/>
                <a:ea typeface="Arial" charset="0"/>
                <a:cs typeface="Arial" charset="0"/>
              </a:rPr>
              <a:t>HIPPA: The privacy rule</a:t>
            </a:r>
          </a:p>
        </p:txBody>
      </p:sp>
      <p:sp>
        <p:nvSpPr>
          <p:cNvPr id="3" name="Rectangle 2"/>
          <p:cNvSpPr/>
          <p:nvPr/>
        </p:nvSpPr>
        <p:spPr>
          <a:xfrm>
            <a:off x="396765" y="1296550"/>
            <a:ext cx="11351173" cy="954107"/>
          </a:xfrm>
          <a:prstGeom prst="rect">
            <a:avLst/>
          </a:prstGeom>
        </p:spPr>
        <p:txBody>
          <a:bodyPr wrap="square">
            <a:spAutoFit/>
          </a:bodyPr>
          <a:lstStyle/>
          <a:p>
            <a:r>
              <a:rPr lang="en-US" sz="2800" dirty="0">
                <a:latin typeface="Arial" charset="0"/>
                <a:ea typeface="Arial" charset="0"/>
                <a:cs typeface="Arial" charset="0"/>
              </a:rPr>
              <a:t>Protects information known as </a:t>
            </a:r>
            <a:r>
              <a:rPr lang="en-US" sz="2800" b="1" dirty="0">
                <a:latin typeface="Arial" charset="0"/>
                <a:ea typeface="Arial" charset="0"/>
                <a:cs typeface="Arial" charset="0"/>
              </a:rPr>
              <a:t>PROTECTED HEALTH INFORMATION (PHI) </a:t>
            </a:r>
            <a:r>
              <a:rPr lang="en-US" sz="2800" dirty="0">
                <a:latin typeface="Arial" charset="0"/>
                <a:ea typeface="Arial" charset="0"/>
                <a:cs typeface="Arial" charset="0"/>
              </a:rPr>
              <a:t>that exists in written, oral and electronic formats. PHI includes -</a:t>
            </a:r>
          </a:p>
        </p:txBody>
      </p:sp>
      <p:sp>
        <p:nvSpPr>
          <p:cNvPr id="5" name="TextBox 4"/>
          <p:cNvSpPr txBox="1"/>
          <p:nvPr/>
        </p:nvSpPr>
        <p:spPr>
          <a:xfrm>
            <a:off x="511066" y="2411239"/>
            <a:ext cx="5546834" cy="3785652"/>
          </a:xfrm>
          <a:prstGeom prst="rect">
            <a:avLst/>
          </a:prstGeom>
          <a:noFill/>
        </p:spPr>
        <p:txBody>
          <a:bodyPr wrap="square" rtlCol="0">
            <a:spAutoFit/>
          </a:bodyPr>
          <a:lstStyle/>
          <a:p>
            <a:pPr>
              <a:buFont typeface="Arial" pitchFamily="34" charset="0"/>
              <a:buChar char="•"/>
            </a:pPr>
            <a:r>
              <a:rPr lang="en-US" sz="2000" dirty="0">
                <a:latin typeface="Arial" charset="0"/>
                <a:ea typeface="Arial" charset="0"/>
                <a:cs typeface="Arial" charset="0"/>
              </a:rPr>
              <a:t>Name</a:t>
            </a:r>
          </a:p>
          <a:p>
            <a:pPr>
              <a:buFont typeface="Arial" pitchFamily="34" charset="0"/>
              <a:buChar char="•"/>
            </a:pPr>
            <a:r>
              <a:rPr lang="en-US" sz="2000" dirty="0">
                <a:latin typeface="Arial" charset="0"/>
                <a:ea typeface="Arial" charset="0"/>
                <a:cs typeface="Arial" charset="0"/>
              </a:rPr>
              <a:t>Date of Birth</a:t>
            </a:r>
          </a:p>
          <a:p>
            <a:pPr>
              <a:buFont typeface="Arial" pitchFamily="34" charset="0"/>
              <a:buChar char="•"/>
            </a:pPr>
            <a:r>
              <a:rPr lang="en-US" sz="2000" dirty="0">
                <a:latin typeface="Arial" charset="0"/>
                <a:ea typeface="Arial" charset="0"/>
                <a:cs typeface="Arial" charset="0"/>
              </a:rPr>
              <a:t>Fax Number</a:t>
            </a:r>
          </a:p>
          <a:p>
            <a:pPr>
              <a:buFont typeface="Arial" pitchFamily="34" charset="0"/>
              <a:buChar char="•"/>
            </a:pPr>
            <a:r>
              <a:rPr lang="en-US" sz="2000" dirty="0">
                <a:latin typeface="Arial" charset="0"/>
                <a:ea typeface="Arial" charset="0"/>
                <a:cs typeface="Arial" charset="0"/>
              </a:rPr>
              <a:t>Account Number</a:t>
            </a:r>
          </a:p>
          <a:p>
            <a:pPr>
              <a:buFont typeface="Arial" pitchFamily="34" charset="0"/>
              <a:buChar char="•"/>
            </a:pPr>
            <a:r>
              <a:rPr lang="en-US" sz="2000" dirty="0">
                <a:latin typeface="Arial" charset="0"/>
                <a:ea typeface="Arial" charset="0"/>
                <a:cs typeface="Arial" charset="0"/>
              </a:rPr>
              <a:t>Web Universal Resource Locator (URL)</a:t>
            </a:r>
          </a:p>
          <a:p>
            <a:pPr>
              <a:buFont typeface="Arial" pitchFamily="34" charset="0"/>
              <a:buChar char="•"/>
            </a:pPr>
            <a:r>
              <a:rPr lang="en-US" sz="2000" dirty="0">
                <a:latin typeface="Arial" charset="0"/>
                <a:ea typeface="Arial" charset="0"/>
                <a:cs typeface="Arial" charset="0"/>
              </a:rPr>
              <a:t>Street Address</a:t>
            </a:r>
          </a:p>
          <a:p>
            <a:pPr>
              <a:buFont typeface="Arial" pitchFamily="34" charset="0"/>
              <a:buChar char="•"/>
            </a:pPr>
            <a:r>
              <a:rPr lang="en-US" sz="2000" dirty="0">
                <a:latin typeface="Arial" charset="0"/>
                <a:ea typeface="Arial" charset="0"/>
                <a:cs typeface="Arial" charset="0"/>
              </a:rPr>
              <a:t>Electronic mail address</a:t>
            </a:r>
          </a:p>
          <a:p>
            <a:pPr>
              <a:buFont typeface="Arial" pitchFamily="34" charset="0"/>
              <a:buChar char="•"/>
            </a:pPr>
            <a:r>
              <a:rPr lang="en-US" sz="2000" dirty="0">
                <a:latin typeface="Arial" charset="0"/>
                <a:ea typeface="Arial" charset="0"/>
                <a:cs typeface="Arial" charset="0"/>
              </a:rPr>
              <a:t>Certificate/License Number</a:t>
            </a:r>
          </a:p>
          <a:p>
            <a:pPr>
              <a:buFont typeface="Arial" pitchFamily="34" charset="0"/>
              <a:buChar char="•"/>
            </a:pPr>
            <a:r>
              <a:rPr lang="en-US" sz="2000" dirty="0">
                <a:latin typeface="Arial" charset="0"/>
                <a:ea typeface="Arial" charset="0"/>
                <a:cs typeface="Arial" charset="0"/>
              </a:rPr>
              <a:t>License Plate Number</a:t>
            </a:r>
          </a:p>
          <a:p>
            <a:pPr>
              <a:buFont typeface="Arial" pitchFamily="34" charset="0"/>
              <a:buChar char="•"/>
            </a:pPr>
            <a:r>
              <a:rPr lang="en-US" sz="2000" dirty="0">
                <a:latin typeface="Arial" charset="0"/>
                <a:ea typeface="Arial" charset="0"/>
                <a:cs typeface="Arial" charset="0"/>
              </a:rPr>
              <a:t>City</a:t>
            </a:r>
          </a:p>
          <a:p>
            <a:pPr>
              <a:buFont typeface="Arial" pitchFamily="34" charset="0"/>
              <a:buChar char="•"/>
            </a:pPr>
            <a:r>
              <a:rPr lang="en-US" sz="2000" dirty="0">
                <a:latin typeface="Arial" charset="0"/>
                <a:ea typeface="Arial" charset="0"/>
                <a:cs typeface="Arial" charset="0"/>
              </a:rPr>
              <a:t>Discharge Date</a:t>
            </a:r>
          </a:p>
          <a:p>
            <a:pPr>
              <a:buFont typeface="Arial" pitchFamily="34" charset="0"/>
              <a:buChar char="•"/>
            </a:pPr>
            <a:r>
              <a:rPr lang="en-US" sz="2000" dirty="0">
                <a:latin typeface="Arial" charset="0"/>
                <a:ea typeface="Arial" charset="0"/>
                <a:cs typeface="Arial" charset="0"/>
              </a:rPr>
              <a:t>Social Security Number</a:t>
            </a:r>
          </a:p>
        </p:txBody>
      </p:sp>
      <p:sp>
        <p:nvSpPr>
          <p:cNvPr id="6" name="TextBox 5"/>
          <p:cNvSpPr txBox="1"/>
          <p:nvPr/>
        </p:nvSpPr>
        <p:spPr>
          <a:xfrm>
            <a:off x="6483057" y="2324914"/>
            <a:ext cx="5546834" cy="4093428"/>
          </a:xfrm>
          <a:prstGeom prst="rect">
            <a:avLst/>
          </a:prstGeom>
          <a:noFill/>
        </p:spPr>
        <p:txBody>
          <a:bodyPr wrap="square" rtlCol="0">
            <a:spAutoFit/>
          </a:bodyPr>
          <a:lstStyle/>
          <a:p>
            <a:pPr>
              <a:buFont typeface="Arial" pitchFamily="34" charset="0"/>
              <a:buChar char="•"/>
            </a:pPr>
            <a:r>
              <a:rPr lang="en-US" sz="2000" dirty="0">
                <a:latin typeface="Arial" charset="0"/>
                <a:ea typeface="Arial" charset="0"/>
                <a:cs typeface="Arial" charset="0"/>
              </a:rPr>
              <a:t>Vehicle and Serial Number</a:t>
            </a:r>
          </a:p>
          <a:p>
            <a:pPr>
              <a:buFont typeface="Arial" pitchFamily="34" charset="0"/>
              <a:buChar char="•"/>
            </a:pPr>
            <a:r>
              <a:rPr lang="en-US" sz="2000" dirty="0">
                <a:latin typeface="Arial" charset="0"/>
                <a:ea typeface="Arial" charset="0"/>
                <a:cs typeface="Arial" charset="0"/>
              </a:rPr>
              <a:t>Device Identifier and Serial Number</a:t>
            </a:r>
          </a:p>
          <a:p>
            <a:pPr>
              <a:buFont typeface="Arial" pitchFamily="34" charset="0"/>
              <a:buChar char="•"/>
            </a:pPr>
            <a:r>
              <a:rPr lang="en-US" sz="2000" dirty="0">
                <a:latin typeface="Arial" charset="0"/>
                <a:ea typeface="Arial" charset="0"/>
                <a:cs typeface="Arial" charset="0"/>
              </a:rPr>
              <a:t>Precinct</a:t>
            </a:r>
          </a:p>
          <a:p>
            <a:pPr>
              <a:buFont typeface="Arial" pitchFamily="34" charset="0"/>
              <a:buChar char="•"/>
            </a:pPr>
            <a:r>
              <a:rPr lang="en-US" sz="2000" dirty="0">
                <a:latin typeface="Arial" charset="0"/>
                <a:ea typeface="Arial" charset="0"/>
                <a:cs typeface="Arial" charset="0"/>
              </a:rPr>
              <a:t>Date of Death</a:t>
            </a:r>
          </a:p>
          <a:p>
            <a:pPr>
              <a:buFont typeface="Arial" pitchFamily="34" charset="0"/>
              <a:buChar char="•"/>
            </a:pPr>
            <a:r>
              <a:rPr lang="en-US" sz="2000" dirty="0">
                <a:latin typeface="Arial" charset="0"/>
                <a:ea typeface="Arial" charset="0"/>
                <a:cs typeface="Arial" charset="0"/>
              </a:rPr>
              <a:t>Medical Record Number</a:t>
            </a:r>
          </a:p>
          <a:p>
            <a:pPr>
              <a:buFont typeface="Arial" pitchFamily="34" charset="0"/>
              <a:buChar char="•"/>
            </a:pPr>
            <a:r>
              <a:rPr lang="en-US" sz="2000" dirty="0">
                <a:latin typeface="Arial" charset="0"/>
                <a:ea typeface="Arial" charset="0"/>
                <a:cs typeface="Arial" charset="0"/>
              </a:rPr>
              <a:t>Internet Protocol Number</a:t>
            </a:r>
          </a:p>
          <a:p>
            <a:pPr>
              <a:buFont typeface="Arial" pitchFamily="34" charset="0"/>
              <a:buChar char="•"/>
            </a:pPr>
            <a:r>
              <a:rPr lang="en-US" sz="2000" dirty="0">
                <a:latin typeface="Arial" charset="0"/>
                <a:ea typeface="Arial" charset="0"/>
                <a:cs typeface="Arial" charset="0"/>
              </a:rPr>
              <a:t>Full Face Photographic Images</a:t>
            </a:r>
          </a:p>
          <a:p>
            <a:pPr>
              <a:buFont typeface="Arial" pitchFamily="34" charset="0"/>
              <a:buChar char="•"/>
            </a:pPr>
            <a:r>
              <a:rPr lang="en-US" sz="2000" dirty="0">
                <a:latin typeface="Arial" charset="0"/>
                <a:ea typeface="Arial" charset="0"/>
                <a:cs typeface="Arial" charset="0"/>
              </a:rPr>
              <a:t>Zip Code</a:t>
            </a:r>
          </a:p>
          <a:p>
            <a:pPr>
              <a:buFont typeface="Arial" pitchFamily="34" charset="0"/>
              <a:buChar char="•"/>
            </a:pPr>
            <a:r>
              <a:rPr lang="en-US" sz="2000" dirty="0">
                <a:latin typeface="Arial" charset="0"/>
                <a:ea typeface="Arial" charset="0"/>
                <a:cs typeface="Arial" charset="0"/>
              </a:rPr>
              <a:t>Telephone Number</a:t>
            </a:r>
          </a:p>
          <a:p>
            <a:pPr>
              <a:buFont typeface="Arial" pitchFamily="34" charset="0"/>
              <a:buChar char="•"/>
            </a:pPr>
            <a:r>
              <a:rPr lang="en-US" sz="2000" dirty="0">
                <a:latin typeface="Arial" charset="0"/>
                <a:ea typeface="Arial" charset="0"/>
                <a:cs typeface="Arial" charset="0"/>
              </a:rPr>
              <a:t>Health Plan Beneficiary Number</a:t>
            </a:r>
          </a:p>
          <a:p>
            <a:pPr>
              <a:buFont typeface="Arial" pitchFamily="34" charset="0"/>
              <a:buChar char="•"/>
            </a:pPr>
            <a:r>
              <a:rPr lang="en-US" sz="2000" dirty="0">
                <a:latin typeface="Arial" charset="0"/>
                <a:ea typeface="Arial" charset="0"/>
                <a:cs typeface="Arial" charset="0"/>
              </a:rPr>
              <a:t>Biometrics Identifiers (i.e. finger prints)</a:t>
            </a:r>
          </a:p>
          <a:p>
            <a:pPr>
              <a:buFont typeface="Arial" pitchFamily="34" charset="0"/>
              <a:buChar char="•"/>
            </a:pPr>
            <a:r>
              <a:rPr lang="en-US" sz="2000" dirty="0">
                <a:latin typeface="Arial" charset="0"/>
                <a:ea typeface="Arial" charset="0"/>
                <a:cs typeface="Arial" charset="0"/>
              </a:rPr>
              <a:t>Any other Unique Identifying Number, Characteristic, or Code</a:t>
            </a:r>
          </a:p>
        </p:txBody>
      </p:sp>
      <p:sp>
        <p:nvSpPr>
          <p:cNvPr id="4" name="Slide Number Placeholder 3"/>
          <p:cNvSpPr>
            <a:spLocks noGrp="1"/>
          </p:cNvSpPr>
          <p:nvPr>
            <p:ph type="sldNum" sz="quarter" idx="12"/>
          </p:nvPr>
        </p:nvSpPr>
        <p:spPr/>
        <p:txBody>
          <a:bodyPr/>
          <a:lstStyle/>
          <a:p>
            <a:fld id="{3E5BF5F9-4D9A-9543-85E8-59158CD2B6EB}" type="slidenum">
              <a:rPr lang="en-US" smtClean="0"/>
              <a:t>6</a:t>
            </a:fld>
            <a:endParaRPr lang="en-US"/>
          </a:p>
        </p:txBody>
      </p:sp>
    </p:spTree>
    <p:extLst>
      <p:ext uri="{BB962C8B-B14F-4D97-AF65-F5344CB8AC3E}">
        <p14:creationId xmlns:p14="http://schemas.microsoft.com/office/powerpoint/2010/main" val="57083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72" y="0"/>
            <a:ext cx="10515600" cy="1325563"/>
          </a:xfrm>
        </p:spPr>
        <p:txBody>
          <a:bodyPr/>
          <a:lstStyle/>
          <a:p>
            <a:r>
              <a:rPr lang="en-GB" b="1" dirty="0">
                <a:solidFill>
                  <a:srgbClr val="FF0000"/>
                </a:solidFill>
                <a:latin typeface="Arial" charset="0"/>
                <a:ea typeface="Arial" charset="0"/>
                <a:cs typeface="Arial" charset="0"/>
              </a:rPr>
              <a:t>HIPPA: The privacy rule</a:t>
            </a:r>
          </a:p>
        </p:txBody>
      </p:sp>
      <p:sp>
        <p:nvSpPr>
          <p:cNvPr id="3" name="Rectangle 2"/>
          <p:cNvSpPr/>
          <p:nvPr/>
        </p:nvSpPr>
        <p:spPr>
          <a:xfrm>
            <a:off x="630619" y="1308814"/>
            <a:ext cx="10909739" cy="5047536"/>
          </a:xfrm>
          <a:prstGeom prst="rect">
            <a:avLst/>
          </a:prstGeom>
        </p:spPr>
        <p:txBody>
          <a:bodyPr wrap="square">
            <a:spAutoFit/>
          </a:bodyPr>
          <a:lstStyle/>
          <a:p>
            <a:pPr marL="457200" indent="-457200">
              <a:buFont typeface="Wingdings" charset="2"/>
              <a:buChar char="Ø"/>
            </a:pPr>
            <a:r>
              <a:rPr lang="en-US" sz="2800" dirty="0">
                <a:latin typeface="Arial" charset="0"/>
                <a:ea typeface="Arial" charset="0"/>
                <a:cs typeface="Arial" charset="0"/>
              </a:rPr>
              <a:t>Limits the way in which members of a health/care provider may use and disclose (release) PHI.</a:t>
            </a:r>
            <a:r>
              <a:rPr lang="en-US" sz="2800" b="1" dirty="0">
                <a:latin typeface="Arial" charset="0"/>
                <a:ea typeface="Arial" charset="0"/>
                <a:cs typeface="Arial" charset="0"/>
              </a:rPr>
              <a:t> </a:t>
            </a:r>
            <a:r>
              <a:rPr lang="en-US" sz="2800" dirty="0">
                <a:latin typeface="Arial" charset="0"/>
                <a:ea typeface="Arial" charset="0"/>
                <a:cs typeface="Arial" charset="0"/>
              </a:rPr>
              <a:t>HIPAA promotes the </a:t>
            </a:r>
            <a:r>
              <a:rPr lang="en-US" sz="2800" b="1" dirty="0">
                <a:latin typeface="Arial" charset="0"/>
                <a:ea typeface="Arial" charset="0"/>
                <a:cs typeface="Arial" charset="0"/>
              </a:rPr>
              <a:t>MINIMUM NECESSARY </a:t>
            </a:r>
            <a:r>
              <a:rPr lang="en-US" sz="2800" dirty="0">
                <a:latin typeface="Arial" charset="0"/>
                <a:ea typeface="Arial" charset="0"/>
                <a:cs typeface="Arial" charset="0"/>
              </a:rPr>
              <a:t>standard (minimum information required to get the job done).</a:t>
            </a:r>
          </a:p>
          <a:p>
            <a:pPr marL="457200" indent="-457200">
              <a:buFont typeface="Wingdings" charset="2"/>
              <a:buChar char="Ø"/>
            </a:pPr>
            <a:endParaRPr lang="en-US" sz="1400" dirty="0">
              <a:latin typeface="Arial" charset="0"/>
              <a:ea typeface="Arial" charset="0"/>
              <a:cs typeface="Arial" charset="0"/>
            </a:endParaRPr>
          </a:p>
          <a:p>
            <a:pPr marL="457200" indent="-457200">
              <a:buFont typeface="Wingdings" charset="2"/>
              <a:buChar char="Ø"/>
            </a:pPr>
            <a:r>
              <a:rPr lang="en-US" sz="2800" dirty="0">
                <a:latin typeface="Arial" charset="0"/>
                <a:ea typeface="Arial" charset="0"/>
                <a:cs typeface="Arial" charset="0"/>
              </a:rPr>
              <a:t>Allows individuals to:</a:t>
            </a:r>
          </a:p>
          <a:p>
            <a:pPr marL="914400" lvl="1" indent="-457200">
              <a:buFont typeface="Arial" charset="0"/>
              <a:buChar char="•"/>
            </a:pPr>
            <a:r>
              <a:rPr lang="en-US" sz="2400" dirty="0">
                <a:latin typeface="Arial" charset="0"/>
                <a:ea typeface="Arial" charset="0"/>
                <a:cs typeface="Arial" charset="0"/>
              </a:rPr>
              <a:t>get a copy of their medical records</a:t>
            </a:r>
          </a:p>
          <a:p>
            <a:pPr marL="914400" lvl="1" indent="-457200">
              <a:buFont typeface="Arial" charset="0"/>
              <a:buChar char="•"/>
            </a:pPr>
            <a:r>
              <a:rPr lang="en-US" sz="2400" dirty="0">
                <a:latin typeface="Arial" charset="0"/>
                <a:ea typeface="Arial" charset="0"/>
                <a:cs typeface="Arial" charset="0"/>
              </a:rPr>
              <a:t>ask for changes to their medical records</a:t>
            </a:r>
          </a:p>
          <a:p>
            <a:pPr marL="914400" lvl="1" indent="-457200">
              <a:buFont typeface="Arial" charset="0"/>
              <a:buChar char="•"/>
            </a:pPr>
            <a:r>
              <a:rPr lang="en-US" sz="2400" dirty="0">
                <a:latin typeface="Arial" charset="0"/>
                <a:ea typeface="Arial" charset="0"/>
                <a:cs typeface="Arial" charset="0"/>
              </a:rPr>
              <a:t>find out and limit how their PHI may be used</a:t>
            </a:r>
          </a:p>
          <a:p>
            <a:pPr marL="914400" lvl="1" indent="-457200">
              <a:buFont typeface="Arial" charset="0"/>
              <a:buChar char="•"/>
            </a:pPr>
            <a:r>
              <a:rPr lang="en-US" sz="2400" dirty="0">
                <a:latin typeface="Arial" charset="0"/>
                <a:ea typeface="Arial" charset="0"/>
                <a:cs typeface="Arial" charset="0"/>
              </a:rPr>
              <a:t>know who has received their PHI</a:t>
            </a:r>
          </a:p>
          <a:p>
            <a:pPr marL="914400" lvl="1" indent="-457200">
              <a:buFont typeface="Arial" charset="0"/>
              <a:buChar char="•"/>
            </a:pPr>
            <a:r>
              <a:rPr lang="en-US" sz="2400" dirty="0">
                <a:latin typeface="Arial" charset="0"/>
                <a:ea typeface="Arial" charset="0"/>
                <a:cs typeface="Arial" charset="0"/>
              </a:rPr>
              <a:t>have communications sent to an alternate location or by an alternate means</a:t>
            </a:r>
          </a:p>
          <a:p>
            <a:pPr marL="914400" lvl="1" indent="-457200">
              <a:buFont typeface="Arial" charset="0"/>
              <a:buChar char="•"/>
            </a:pPr>
            <a:r>
              <a:rPr lang="en-US" sz="2400" dirty="0">
                <a:latin typeface="Arial" charset="0"/>
                <a:ea typeface="Arial" charset="0"/>
                <a:cs typeface="Arial" charset="0"/>
              </a:rPr>
              <a:t>file complaints and participate in investigations</a:t>
            </a:r>
          </a:p>
        </p:txBody>
      </p:sp>
      <p:sp>
        <p:nvSpPr>
          <p:cNvPr id="4" name="Slide Number Placeholder 3"/>
          <p:cNvSpPr>
            <a:spLocks noGrp="1"/>
          </p:cNvSpPr>
          <p:nvPr>
            <p:ph type="sldNum" sz="quarter" idx="12"/>
          </p:nvPr>
        </p:nvSpPr>
        <p:spPr/>
        <p:txBody>
          <a:bodyPr/>
          <a:lstStyle/>
          <a:p>
            <a:fld id="{3E5BF5F9-4D9A-9543-85E8-59158CD2B6EB}" type="slidenum">
              <a:rPr lang="en-US" smtClean="0"/>
              <a:t>7</a:t>
            </a:fld>
            <a:endParaRPr lang="en-US"/>
          </a:p>
        </p:txBody>
      </p:sp>
    </p:spTree>
    <p:extLst>
      <p:ext uri="{BB962C8B-B14F-4D97-AF65-F5344CB8AC3E}">
        <p14:creationId xmlns:p14="http://schemas.microsoft.com/office/powerpoint/2010/main" val="213585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02" y="92102"/>
            <a:ext cx="10515600" cy="1325563"/>
          </a:xfrm>
        </p:spPr>
        <p:txBody>
          <a:bodyPr/>
          <a:lstStyle/>
          <a:p>
            <a:r>
              <a:rPr lang="en-GB" b="1" dirty="0">
                <a:solidFill>
                  <a:srgbClr val="FF0000"/>
                </a:solidFill>
                <a:latin typeface="Arial" charset="0"/>
                <a:ea typeface="Arial" charset="0"/>
                <a:cs typeface="Arial" charset="0"/>
              </a:rPr>
              <a:t>Exceptions for disclosure</a:t>
            </a:r>
          </a:p>
        </p:txBody>
      </p:sp>
      <p:sp>
        <p:nvSpPr>
          <p:cNvPr id="3" name="Rectangle 2"/>
          <p:cNvSpPr/>
          <p:nvPr/>
        </p:nvSpPr>
        <p:spPr>
          <a:xfrm>
            <a:off x="605110" y="1600227"/>
            <a:ext cx="11124435" cy="4573560"/>
          </a:xfrm>
          <a:prstGeom prst="rect">
            <a:avLst/>
          </a:prstGeom>
        </p:spPr>
        <p:txBody>
          <a:bodyPr wrap="square">
            <a:spAutoFit/>
          </a:bodyPr>
          <a:lstStyle/>
          <a:p>
            <a:pPr>
              <a:lnSpc>
                <a:spcPct val="80000"/>
              </a:lnSpc>
              <a:buFontTx/>
              <a:buNone/>
            </a:pPr>
            <a:r>
              <a:rPr lang="en-US" sz="2800" dirty="0">
                <a:latin typeface="Arial" charset="0"/>
                <a:ea typeface="Arial" charset="0"/>
                <a:cs typeface="Arial" charset="0"/>
              </a:rPr>
              <a:t>Organizations may disclose information, without a member’s authorization, </a:t>
            </a:r>
            <a:r>
              <a:rPr lang="en-US" sz="2800" u="sng" dirty="0">
                <a:latin typeface="Arial" charset="0"/>
                <a:ea typeface="Arial" charset="0"/>
                <a:cs typeface="Arial" charset="0"/>
              </a:rPr>
              <a:t>to the appropriate authorities</a:t>
            </a:r>
            <a:r>
              <a:rPr lang="en-US" sz="2800" dirty="0">
                <a:latin typeface="Arial" charset="0"/>
                <a:ea typeface="Arial" charset="0"/>
                <a:cs typeface="Arial" charset="0"/>
              </a:rPr>
              <a:t>:</a:t>
            </a:r>
          </a:p>
          <a:p>
            <a:pPr>
              <a:lnSpc>
                <a:spcPct val="80000"/>
              </a:lnSpc>
              <a:buFontTx/>
              <a:buNone/>
            </a:pPr>
            <a:endParaRPr lang="en-US" sz="2800" dirty="0">
              <a:latin typeface="Arial" charset="0"/>
              <a:ea typeface="Arial" charset="0"/>
              <a:cs typeface="Arial" charset="0"/>
            </a:endParaRPr>
          </a:p>
          <a:p>
            <a:pPr marL="457200" indent="-457200">
              <a:lnSpc>
                <a:spcPct val="80000"/>
              </a:lnSpc>
              <a:buFont typeface="Arial" charset="0"/>
              <a:buChar char="•"/>
            </a:pPr>
            <a:r>
              <a:rPr lang="en-US" sz="2800" dirty="0">
                <a:latin typeface="Arial" charset="0"/>
                <a:ea typeface="Arial" charset="0"/>
                <a:cs typeface="Arial" charset="0"/>
              </a:rPr>
              <a:t>if required by law, court order, etc.</a:t>
            </a:r>
          </a:p>
          <a:p>
            <a:pPr marL="457200" indent="-457200">
              <a:lnSpc>
                <a:spcPct val="80000"/>
              </a:lnSpc>
              <a:buFont typeface="Arial" charset="0"/>
              <a:buChar char="•"/>
            </a:pPr>
            <a:r>
              <a:rPr lang="en-US" sz="2800" dirty="0">
                <a:latin typeface="Arial" charset="0"/>
                <a:ea typeface="Arial" charset="0"/>
                <a:cs typeface="Arial" charset="0"/>
              </a:rPr>
              <a:t>to public health officials, FDA, etc.</a:t>
            </a:r>
          </a:p>
          <a:p>
            <a:pPr marL="457200" indent="-457200">
              <a:lnSpc>
                <a:spcPct val="80000"/>
              </a:lnSpc>
              <a:buFont typeface="Arial" charset="0"/>
              <a:buChar char="•"/>
            </a:pPr>
            <a:r>
              <a:rPr lang="en-US" sz="2800" dirty="0">
                <a:latin typeface="Arial" charset="0"/>
                <a:ea typeface="Arial" charset="0"/>
                <a:cs typeface="Arial" charset="0"/>
              </a:rPr>
              <a:t>for abuse or domestic violence</a:t>
            </a:r>
          </a:p>
          <a:p>
            <a:pPr marL="457200" indent="-457200">
              <a:lnSpc>
                <a:spcPct val="80000"/>
              </a:lnSpc>
              <a:buFont typeface="Arial" charset="0"/>
              <a:buChar char="•"/>
            </a:pPr>
            <a:r>
              <a:rPr lang="en-US" sz="2800" dirty="0">
                <a:latin typeface="Arial" charset="0"/>
                <a:ea typeface="Arial" charset="0"/>
                <a:cs typeface="Arial" charset="0"/>
              </a:rPr>
              <a:t>to help law enforcement officials</a:t>
            </a:r>
          </a:p>
          <a:p>
            <a:pPr marL="457200" indent="-457200">
              <a:lnSpc>
                <a:spcPct val="80000"/>
              </a:lnSpc>
              <a:buFont typeface="Arial" charset="0"/>
              <a:buChar char="•"/>
            </a:pPr>
            <a:r>
              <a:rPr lang="en-US" sz="2800" dirty="0">
                <a:latin typeface="Arial" charset="0"/>
                <a:ea typeface="Arial" charset="0"/>
                <a:cs typeface="Arial" charset="0"/>
              </a:rPr>
              <a:t>to notify of suspicious death</a:t>
            </a:r>
          </a:p>
          <a:p>
            <a:pPr marL="457200" indent="-457200">
              <a:lnSpc>
                <a:spcPct val="80000"/>
              </a:lnSpc>
              <a:buFont typeface="Arial" charset="0"/>
              <a:buChar char="•"/>
            </a:pPr>
            <a:r>
              <a:rPr lang="en-US" sz="2800" dirty="0">
                <a:latin typeface="Arial" charset="0"/>
                <a:ea typeface="Arial" charset="0"/>
                <a:cs typeface="Arial" charset="0"/>
              </a:rPr>
              <a:t>to provide information for workers’ compensation</a:t>
            </a:r>
          </a:p>
          <a:p>
            <a:pPr marL="457200" indent="-457200">
              <a:lnSpc>
                <a:spcPct val="80000"/>
              </a:lnSpc>
              <a:buFont typeface="Arial" charset="0"/>
              <a:buChar char="•"/>
            </a:pPr>
            <a:r>
              <a:rPr lang="en-US" sz="2800" dirty="0">
                <a:latin typeface="Arial" charset="0"/>
                <a:ea typeface="Arial" charset="0"/>
                <a:cs typeface="Arial" charset="0"/>
              </a:rPr>
              <a:t>to assist government actions</a:t>
            </a:r>
          </a:p>
          <a:p>
            <a:pPr marL="457200" indent="-457200">
              <a:lnSpc>
                <a:spcPct val="80000"/>
              </a:lnSpc>
              <a:buFont typeface="Arial" charset="0"/>
              <a:buChar char="•"/>
            </a:pPr>
            <a:r>
              <a:rPr lang="en-US" sz="2800" dirty="0">
                <a:latin typeface="Arial" charset="0"/>
                <a:ea typeface="Arial" charset="0"/>
                <a:cs typeface="Arial" charset="0"/>
              </a:rPr>
              <a:t>to help in disaster relief efforts</a:t>
            </a:r>
          </a:p>
          <a:p>
            <a:pPr marL="457200" indent="-457200">
              <a:lnSpc>
                <a:spcPct val="80000"/>
              </a:lnSpc>
              <a:buFont typeface="Arial" charset="0"/>
              <a:buChar char="•"/>
            </a:pPr>
            <a:r>
              <a:rPr lang="en-US" sz="2800" dirty="0">
                <a:latin typeface="Arial" charset="0"/>
                <a:ea typeface="Arial" charset="0"/>
                <a:cs typeface="Arial" charset="0"/>
              </a:rPr>
              <a:t>to avert a serious threat to health or safety</a:t>
            </a:r>
          </a:p>
          <a:p>
            <a:pPr marL="457200" indent="-457200">
              <a:lnSpc>
                <a:spcPct val="80000"/>
              </a:lnSpc>
              <a:buFont typeface="Arial" charset="0"/>
              <a:buChar char="•"/>
            </a:pPr>
            <a:r>
              <a:rPr lang="en-US" sz="2800" dirty="0">
                <a:latin typeface="Arial" charset="0"/>
                <a:ea typeface="Arial" charset="0"/>
                <a:cs typeface="Arial" charset="0"/>
              </a:rPr>
              <a:t>for health oversight activities</a:t>
            </a:r>
          </a:p>
        </p:txBody>
      </p:sp>
      <p:sp>
        <p:nvSpPr>
          <p:cNvPr id="4" name="Slide Number Placeholder 3"/>
          <p:cNvSpPr>
            <a:spLocks noGrp="1"/>
          </p:cNvSpPr>
          <p:nvPr>
            <p:ph type="sldNum" sz="quarter" idx="12"/>
          </p:nvPr>
        </p:nvSpPr>
        <p:spPr/>
        <p:txBody>
          <a:bodyPr/>
          <a:lstStyle/>
          <a:p>
            <a:fld id="{3E5BF5F9-4D9A-9543-85E8-59158CD2B6EB}" type="slidenum">
              <a:rPr lang="en-US" smtClean="0"/>
              <a:t>8</a:t>
            </a:fld>
            <a:endParaRPr lang="en-US"/>
          </a:p>
        </p:txBody>
      </p:sp>
    </p:spTree>
    <p:extLst>
      <p:ext uri="{BB962C8B-B14F-4D97-AF65-F5344CB8AC3E}">
        <p14:creationId xmlns:p14="http://schemas.microsoft.com/office/powerpoint/2010/main" val="1605769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72" y="144408"/>
            <a:ext cx="10515600" cy="1325563"/>
          </a:xfrm>
        </p:spPr>
        <p:txBody>
          <a:bodyPr/>
          <a:lstStyle/>
          <a:p>
            <a:r>
              <a:rPr lang="en-GB" b="1" dirty="0">
                <a:solidFill>
                  <a:srgbClr val="FF0000"/>
                </a:solidFill>
                <a:latin typeface="Arial" charset="0"/>
                <a:ea typeface="Arial" charset="0"/>
                <a:cs typeface="Arial" charset="0"/>
              </a:rPr>
              <a:t>Good practice for privacy compliance</a:t>
            </a:r>
          </a:p>
        </p:txBody>
      </p:sp>
      <p:sp>
        <p:nvSpPr>
          <p:cNvPr id="3" name="Rectangle 2"/>
          <p:cNvSpPr/>
          <p:nvPr/>
        </p:nvSpPr>
        <p:spPr>
          <a:xfrm>
            <a:off x="349470" y="1662392"/>
            <a:ext cx="8952186" cy="4524315"/>
          </a:xfrm>
          <a:prstGeom prst="rect">
            <a:avLst/>
          </a:prstGeom>
        </p:spPr>
        <p:txBody>
          <a:bodyPr wrap="square">
            <a:spAutoFit/>
          </a:bodyPr>
          <a:lstStyle/>
          <a:p>
            <a:pPr marL="342900" indent="-342900">
              <a:buFont typeface="Arial" charset="0"/>
              <a:buChar char="•"/>
            </a:pPr>
            <a:r>
              <a:rPr lang="en-US" sz="2400" dirty="0">
                <a:latin typeface="Arial" charset="0"/>
                <a:ea typeface="Arial" charset="0"/>
                <a:cs typeface="Arial" charset="0"/>
              </a:rPr>
              <a:t>Don’t disclose PHI without verifying the right credentials of the requester.</a:t>
            </a:r>
          </a:p>
          <a:p>
            <a:pPr marL="342900" indent="-342900">
              <a:buFont typeface="Arial" charset="0"/>
              <a:buChar char="•"/>
            </a:pPr>
            <a:endParaRPr lang="en-US" sz="2400" dirty="0">
              <a:latin typeface="Arial" charset="0"/>
              <a:ea typeface="Arial" charset="0"/>
              <a:cs typeface="Arial" charset="0"/>
            </a:endParaRPr>
          </a:p>
          <a:p>
            <a:pPr marL="342900" indent="-342900">
              <a:buFont typeface="Arial" charset="0"/>
              <a:buChar char="•"/>
            </a:pPr>
            <a:r>
              <a:rPr lang="en-US" sz="2400" dirty="0">
                <a:latin typeface="Arial" charset="0"/>
                <a:ea typeface="Arial" charset="0"/>
                <a:cs typeface="Arial" charset="0"/>
              </a:rPr>
              <a:t>Do not include any patient identifiers in the subject line of an email.</a:t>
            </a:r>
          </a:p>
          <a:p>
            <a:pPr marL="342900" indent="-342900">
              <a:buFont typeface="Arial" charset="0"/>
              <a:buChar char="•"/>
            </a:pPr>
            <a:endParaRPr lang="en-US" sz="2400" dirty="0">
              <a:latin typeface="Arial" charset="0"/>
              <a:ea typeface="Arial" charset="0"/>
              <a:cs typeface="Arial" charset="0"/>
            </a:endParaRPr>
          </a:p>
          <a:p>
            <a:pPr marL="342900" indent="-342900">
              <a:buFont typeface="Arial" charset="0"/>
              <a:buChar char="•"/>
            </a:pPr>
            <a:r>
              <a:rPr lang="en-US" sz="2400" dirty="0">
                <a:latin typeface="Arial" charset="0"/>
                <a:ea typeface="Arial" charset="0"/>
                <a:cs typeface="Arial" charset="0"/>
              </a:rPr>
              <a:t>Do not discuss PHI in public or common areas.</a:t>
            </a:r>
          </a:p>
          <a:p>
            <a:pPr marL="342900" indent="-342900">
              <a:buFont typeface="Arial" charset="0"/>
              <a:buChar char="•"/>
            </a:pPr>
            <a:endParaRPr lang="en-US" sz="2400" dirty="0">
              <a:latin typeface="Arial" charset="0"/>
              <a:ea typeface="Arial" charset="0"/>
              <a:cs typeface="Arial" charset="0"/>
            </a:endParaRPr>
          </a:p>
          <a:p>
            <a:pPr marL="342900" indent="-342900">
              <a:buFont typeface="Arial" charset="0"/>
              <a:buChar char="•"/>
            </a:pPr>
            <a:r>
              <a:rPr lang="en-US" sz="2400" dirty="0">
                <a:latin typeface="Arial" charset="0"/>
                <a:ea typeface="Arial" charset="0"/>
                <a:cs typeface="Arial" charset="0"/>
              </a:rPr>
              <a:t>Avoid faxing PHI, if possible. If needed make sure to check the fax number for accuracy before sending a fax that contains PHI. If a fax is sent to the wrong recipient in error, inform your Supervisor or Manager</a:t>
            </a:r>
          </a:p>
        </p:txBody>
      </p:sp>
      <p:pic>
        <p:nvPicPr>
          <p:cNvPr id="15362" name="Picture 2" descr="HIPPA hipp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8056" y="2330261"/>
            <a:ext cx="2639432" cy="31885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E5BF5F9-4D9A-9543-85E8-59158CD2B6EB}" type="slidenum">
              <a:rPr lang="en-US" smtClean="0"/>
              <a:t>9</a:t>
            </a:fld>
            <a:endParaRPr lang="en-US"/>
          </a:p>
        </p:txBody>
      </p:sp>
    </p:spTree>
    <p:extLst>
      <p:ext uri="{BB962C8B-B14F-4D97-AF65-F5344CB8AC3E}">
        <p14:creationId xmlns:p14="http://schemas.microsoft.com/office/powerpoint/2010/main" val="700627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25381</TotalTime>
  <Words>3425</Words>
  <Application>Microsoft Macintosh PowerPoint</Application>
  <PresentationFormat>Widescreen</PresentationFormat>
  <Paragraphs>510</Paragraphs>
  <Slides>46</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Arial</vt:lpstr>
      <vt:lpstr>Calibri</vt:lpstr>
      <vt:lpstr>Georgia</vt:lpstr>
      <vt:lpstr>Helvetica Neue</vt:lpstr>
      <vt:lpstr>Times New Roman</vt:lpstr>
      <vt:lpstr>Wingdings</vt:lpstr>
      <vt:lpstr>Office Theme</vt:lpstr>
      <vt:lpstr>PowerPoint Presentation</vt:lpstr>
      <vt:lpstr>Goals for today</vt:lpstr>
      <vt:lpstr>HIPPA: What is HIPPA? </vt:lpstr>
      <vt:lpstr>When does HIPPA apply?</vt:lpstr>
      <vt:lpstr>Breaking down HIPPA</vt:lpstr>
      <vt:lpstr>HIPPA: The privacy rule</vt:lpstr>
      <vt:lpstr>HIPPA: The privacy rule</vt:lpstr>
      <vt:lpstr>Exceptions for disclosure</vt:lpstr>
      <vt:lpstr>Good practice for privacy compliance</vt:lpstr>
      <vt:lpstr>Good practice for security compliance</vt:lpstr>
      <vt:lpstr>Breach of confidentiality</vt:lpstr>
      <vt:lpstr>Non-compliance penalties</vt:lpstr>
      <vt:lpstr>PowerPoint Presentation</vt:lpstr>
      <vt:lpstr>2020 breach penalties</vt:lpstr>
      <vt:lpstr>FERPA (1974)</vt:lpstr>
      <vt:lpstr>What is FERPA</vt:lpstr>
      <vt:lpstr>What is educational record?</vt:lpstr>
      <vt:lpstr>Education records include:</vt:lpstr>
      <vt:lpstr>Education records include:</vt:lpstr>
      <vt:lpstr>Examples of non-education data</vt:lpstr>
      <vt:lpstr>Parents and FERPA</vt:lpstr>
      <vt:lpstr>Exceptions for disclosure</vt:lpstr>
      <vt:lpstr>Penalty for non-compliance</vt:lpstr>
      <vt:lpstr>COPPA</vt:lpstr>
      <vt:lpstr>What COPPA is not</vt:lpstr>
      <vt:lpstr>When does COPPA apply?</vt:lpstr>
      <vt:lpstr>What qualifies as children content?</vt:lpstr>
      <vt:lpstr>Data types that fall under COPPA</vt:lpstr>
      <vt:lpstr>Penalties of COPPA non-compliance</vt:lpstr>
      <vt:lpstr>COPPA penalty examples</vt:lpstr>
      <vt:lpstr>Six step towards COPPA compliance</vt:lpstr>
      <vt:lpstr>EU’s GDPR</vt:lpstr>
      <vt:lpstr>GDPR’s impact</vt:lpstr>
      <vt:lpstr>GDPR Privacy requirements</vt:lpstr>
      <vt:lpstr>Risks of non-compliance</vt:lpstr>
      <vt:lpstr>GDPR in action so far</vt:lpstr>
      <vt:lpstr>California Consumer Privacy Act (CCPA)</vt:lpstr>
      <vt:lpstr>Rights and Penalties</vt:lpstr>
      <vt:lpstr>CCPA vs. GDPR</vt:lpstr>
      <vt:lpstr>PowerPoint Presentation</vt:lpstr>
      <vt:lpstr>OECD Privacy Frameworks</vt:lpstr>
      <vt:lpstr>APEC Privacy Framework</vt:lpstr>
      <vt:lpstr>NIST Privacy Framework (working draft)</vt:lpstr>
      <vt:lpstr>NIST Privacy Framework (working draft)</vt:lpstr>
      <vt:lpstr>IAPP’s Privacy by Design</vt:lpstr>
      <vt:lpstr>Logistics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777</cp:revision>
  <cp:lastPrinted>2019-01-22T14:52:46Z</cp:lastPrinted>
  <dcterms:created xsi:type="dcterms:W3CDTF">2019-01-03T13:29:27Z</dcterms:created>
  <dcterms:modified xsi:type="dcterms:W3CDTF">2020-10-15T14:04:31Z</dcterms:modified>
</cp:coreProperties>
</file>